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emf" ContentType="image/x-emf"/>
  <Default Extension="webp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70"/>
  </p:notesMasterIdLst>
  <p:handoutMasterIdLst>
    <p:handoutMasterId r:id="rId71"/>
  </p:handoutMasterIdLst>
  <p:sldIdLst>
    <p:sldId id="618" r:id="rId5"/>
    <p:sldId id="619" r:id="rId6"/>
    <p:sldId id="556" r:id="rId7"/>
    <p:sldId id="687" r:id="rId8"/>
    <p:sldId id="688" r:id="rId9"/>
    <p:sldId id="690" r:id="rId10"/>
    <p:sldId id="691" r:id="rId11"/>
    <p:sldId id="692" r:id="rId12"/>
    <p:sldId id="680" r:id="rId13"/>
    <p:sldId id="681" r:id="rId14"/>
    <p:sldId id="682" r:id="rId15"/>
    <p:sldId id="683" r:id="rId16"/>
    <p:sldId id="684" r:id="rId17"/>
    <p:sldId id="635" r:id="rId18"/>
    <p:sldId id="636" r:id="rId19"/>
    <p:sldId id="637" r:id="rId20"/>
    <p:sldId id="693" r:id="rId21"/>
    <p:sldId id="694" r:id="rId22"/>
    <p:sldId id="715" r:id="rId23"/>
    <p:sldId id="696" r:id="rId24"/>
    <p:sldId id="695" r:id="rId25"/>
    <p:sldId id="697" r:id="rId26"/>
    <p:sldId id="664" r:id="rId27"/>
    <p:sldId id="665" r:id="rId28"/>
    <p:sldId id="666" r:id="rId29"/>
    <p:sldId id="668" r:id="rId30"/>
    <p:sldId id="605" r:id="rId31"/>
    <p:sldId id="608" r:id="rId32"/>
    <p:sldId id="703" r:id="rId33"/>
    <p:sldId id="704" r:id="rId34"/>
    <p:sldId id="705" r:id="rId35"/>
    <p:sldId id="700" r:id="rId36"/>
    <p:sldId id="701" r:id="rId37"/>
    <p:sldId id="702" r:id="rId38"/>
    <p:sldId id="675" r:id="rId39"/>
    <p:sldId id="676" r:id="rId40"/>
    <p:sldId id="717" r:id="rId41"/>
    <p:sldId id="669" r:id="rId42"/>
    <p:sldId id="670" r:id="rId43"/>
    <p:sldId id="671" r:id="rId44"/>
    <p:sldId id="672" r:id="rId45"/>
    <p:sldId id="623" r:id="rId46"/>
    <p:sldId id="629" r:id="rId47"/>
    <p:sldId id="630" r:id="rId48"/>
    <p:sldId id="631" r:id="rId49"/>
    <p:sldId id="632" r:id="rId50"/>
    <p:sldId id="655" r:id="rId51"/>
    <p:sldId id="656" r:id="rId52"/>
    <p:sldId id="657" r:id="rId53"/>
    <p:sldId id="658" r:id="rId54"/>
    <p:sldId id="659" r:id="rId55"/>
    <p:sldId id="660" r:id="rId56"/>
    <p:sldId id="662" r:id="rId57"/>
    <p:sldId id="633" r:id="rId58"/>
    <p:sldId id="714" r:id="rId59"/>
    <p:sldId id="648" r:id="rId60"/>
    <p:sldId id="650" r:id="rId61"/>
    <p:sldId id="651" r:id="rId62"/>
    <p:sldId id="652" r:id="rId63"/>
    <p:sldId id="653" r:id="rId64"/>
    <p:sldId id="713" r:id="rId65"/>
    <p:sldId id="678" r:id="rId66"/>
    <p:sldId id="685" r:id="rId67"/>
    <p:sldId id="644" r:id="rId68"/>
    <p:sldId id="716" r:id="rId69"/>
  </p:sldIdLst>
  <p:sldSz cx="9144000" cy="6858000" type="screen4x3"/>
  <p:notesSz cx="7053263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99" autoAdjust="0"/>
    <p:restoredTop sz="90929"/>
  </p:normalViewPr>
  <p:slideViewPr>
    <p:cSldViewPr>
      <p:cViewPr varScale="1">
        <p:scale>
          <a:sx n="55" d="100"/>
          <a:sy n="55" d="100"/>
        </p:scale>
        <p:origin x="130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9/20/2020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7867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0.0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12179 5110 0,'0'-25'109,"100"0"-46,24 25-48,49 0 1,26 0 0,-50 0-16,-1 0 15,-73 25-15,-26 0 16,1-25-16,0 0 15,-26 0-15,1 0 16,0 0 0,0 0 15,0 0 0,-1 0 47,1 0 16,0 0-16,0 0-47,0-25-15,0 25 0,-25-25-1,0 0 32,24 25-16,1 0 16,0 0-15,-25-24-17,25 24-15,0 0 31,-25-25-15,24 25 31,1 0-16,0 0-15,0 0-1,0 0 64,-1-25 124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43.47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7962 0,'25'25'171,"0"-25"-171,0 0 16,0 0 0,49 0-16,-49 0 15,0 0 1,-1 0-16,1 0 31,0 0-31,0 0 16,0 0-1,-1 0-15,1 0 32,0 0-17,0 0 1,0 0 109,-1 0-109,1 0-1,0 0 1,0 0 15,0 0 16,-1 0 15,1 0-62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45.95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3324 11038 0,'25'-25'141,"0"25"-141,49-49 16,1 24-1,73 25-15,-73 0 16,-50 0-16,-1 0 16,26 0-1,-25 0 1,0 0-16,-1 0 31,1 0 0,0 0 1,0 0 30,0 0-46,0 0 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50.25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13965 0,'25'0'93,"0"0"48,0 0-94,0 0 15,24 0-46,-24 0 15,0 0 1,0 0-32,-1 0 15,26 0 1,-25 0-16,0 0 15,-1 0 1,1 0 0,0 0-1,0 0 32,0 0 31,-1 0-46,1 0-17,0 0 1,0 0 62,0 0-47,-1 0-31,1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53.26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3399 9079 0,'24'0'203,"1"0"-187,0 0-1,25 0-15,-1 0 16,1 0-16,-1 0 16,1 0-1,0 0-15,-26 0 31,1 0-31,0 24 16,0-24 0,24 0-1,-24 0 1,0 0 0,0 0-1,0 0 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9:52.45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6127 5035 0,'-25'0'140,"25"25"-124,-49-25-16,24 0 16,0 0-16,0 0 31,0 0-31,-24 0 31,24 0-31,-49 0 16,49 0-1,-25 0 1,25 0-16,1 0 16,-1 0-16,0 0 15,0 0-15,0 0 16,1 0 46,-1 0 1,0 25-16,0-25-16,25 25 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9:55.33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6028 6623 0,'-25'0'187,"-25"0"-171,-24 25 0,24-25-16,1 0 15,24 24 1,-25 1-16,26-25 31,-26 0-31,25 0 16,-24 0-1,-1 0-15,25 0 16,0 0 0,1 0-1,-1 0 1,0 0 109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00.680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6028 9128 0,'-25'0'125,"0"0"-109,0-25 0,1 1 30,-1 24-46,0-25 16,-49 25 0,49 0 15,0-25-31,0 25 31,0 0-15,1 0 140,24-25-140,-25 25-1,-25 0 1,25 0 0,1 0 15,-1 0-16,0 0 17,0 0 15,25 25-16,-25-25 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03.67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6053 11013 0,'-25'0'94,"0"0"-78,0 0-1,0 0 1,1 0 15,-1 0 16,0 0-16,0 0-15,0 0-16,1 0 62,-1 0 1,0-25-48,0 25 1,0 0 0,1 0-1,-1 0-15,0 0 16,0 0 46,0 0-30,1 0-1,-1 0 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05.78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6152 12998 0,'-25'0'109,"0"24"-93,-24-24 0,24 0-16,0-24 0,-25-1 15,26 25 17,-26-25-17,25 0-15,0 25 16,1 0-1,-1 0 1,0 0 15,0 0 1,0 0 46,25 25-63,-24-25 63,24 25-15,-25-25-32,0 0 0,0 0 16,25 25-15,-25-25-17,1 0 32,-1 0-31,0 0 124,25 24-140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10.02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6152 13940 0,'-50'0'141,"50"25"-126,-25-25 1,1 0-16,-1 0 16,0 0-1,-25 0-15,1 0 16,24 0-16,0 25 16,0-25-1,1 0-15,-26 0 16,25 0-1,0 0 32,1 0 63,-1 0-79,0 0 31,0 0-30,0 0-1,1 0 0,-1 0 16,25 25 62,-25-25-15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2.3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12155 6499 0,'49'0'141,"1"0"-141,-1 0 15,75 0 1,50 25 0,25-1-1,-26 1-15,26 0 16,-51 0-1,1 24-15,-49-24 16,-26 25-16,-49-50 16,24 0-1,-24 0 1,0 0 0,0 0 15,0 0 0,-25-25-31,24 25 16,1 0-16,-25-25 125,25 0 78,-25 1-47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32.28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8360 6573 0,'-25'0'187,"0"0"-171,0 0 0,0 25-1,1-25 16,-26 0-31,25 0 16,-25 0 0,26 0 15,-1 0-15,0 0 15,0 0 0,0 0 78,1 0-30,-1 0-48,0 0-16,0 0 17,0 0-17,1 0 1,-1 0 0,0 0 15,0 0 94,0 0-47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1:44.462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8459 6499 0,'-25'0'125,"0"0"-93,-74 25-32,74-1 15,0-24 16,1 0-15,-26 0 0,25 0-16,0 0 31,0 0-31,1 0 16,-1 0-1,25-24 1,-25 24-16,0 0 15,25-25 1,-25 25 0,1 0 77,-1 0-61,0 0-17,0 0 48,0 0-32,1 0 47,24 25 0,-25-25 16,25 24-78,-25-24-16,0 0 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2:35.96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8310 13965 0,'-50'0'156,"1"0"-124,24 0-17,0 0 1,0 0 31,0 0-32,1 0 17,-1 0 15,0 0-32,0 0 1,0 0-1,1 0 17,-1 0 46,0 0-31,0 0-32,-24 0 1,24 0 0,0 0 187,0 0-141,0 0 32,1 0-63,-1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12.97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9947 6573 0,'25'0'172,"0"0"-156,-1 0 15,1 0-31,0 0 16,0 0-1,0 0 17,-1 0-1,1 0 16,25 0-16,-25 0-15,-1 0 31,1 0-1,0 0 33,0 0-48,0 0 16,0 0-16,-1 0 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15.865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9897 13940 0,'50'0'156,"0"0"-156,-1 0 16,-24 0-16,25 0 15,-26 25 1,51 0 0,-50-25-16,-1 0 15,1 0 126,0 0-32,0 0-109,0 0 31,0 0 48,-1 0-48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42.31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4019 9575 0,'-25'0'188,"0"0"-173,0 0 1,0 0-16,-24 0 16,24 0-16,0 0 15,-24 0 1,24 0 0,0 0-1,0 0-15,0 0 31,-24 0-15,24 0 0,0 0 15,0 0 31,1 0-15,-1 0 94,0 0-47,0 0-47,0 0 31,1 0-47,-1 0 94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56.95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8384 6102 0,'-49'0'188,"49"25"-188,-25-25 16,0 0-1,0 0 16,1 0-15,-1 0 0,0 0-1,0 0 1,0 0-16,0 0 31,-49 0-31,49 25 31,0-25-31,-24 0 16,24 0 0,0 0-1,0 0-15,1 0 63,-1 0-32,0 0 0,0 0-31,0 0 63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59.730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8434 9426 0,'0'25'156,"-25"-25"-140,-24 24 0,-1-24-1,25 0 1,-24 0-16,24 0 16,0 0-1,-25 25-15,25-25 16,1 0 31,-1 25-47,0-25 15,0 0 17,25 25-1,0 0-16,-25-25 1,1 0 15,-1 0 1,0 0-17,0 0 1,0 0-1,1 0 32,-1 0 16,25 24-16,-25-24 31,0 0 141,0 0-204,1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02.95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8335 11485 0,'-50'0'141,"-24"0"-141,49 0 16,-25 0-1,1 0 1,24 0 0,-25 0-16,25 0 31,1 0 0,-1 0 32,0 0 46,0 0-93,0 0 15,1 0 0,-1 0 63,0 0 62,0 0 110,0 0-188,25 24-47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09.11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10468 5606 0,'-25'0'172,"0"25"-156,-24-25-1,-1 0 1,0 24-16,26-24 31,-26 0-31,0 25 32,26-25-32,-1 0 15,0 0-15,0 0 16,0 0 15,1 0-15,-1 0 46,0 0-46,0 0 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5.2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12155 8161 0,'0'-25'47,"0"0"31,49 25-46,26-25-32,-1 1 15,-24 24-15,-1 0 16,-24 0-16,25 0 16,-25 0-1,-1 0 1,26-25-16,0 25 15,-1 0-15,1 0 16,-25 0 0,-1 0-16,1 0 15,0 0 1,0 0-16,0 0 16,-1-25-1,1 25-15,0 0 63,0 0-48,0 0 17,-1 0-17,26 0-15,-25 0 16,24 0-1,-24-25 1,0 25 0,0 0-16,24 0 15,1 0 1,-25 0 0,24 0-1,-24 0-15,0 0 16,0 0-1,0 0 17,24 0-1,-24 0 47,0 0 31,0 0 1,0 0-48,-1 0-46,1 0 46,0 0 32,0 0-47,0 0 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11.03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10394 6052 0,'-25'0'156,"0"0"-140,0 0 0,0 0-1,0 0-15,-24 0 16,24 0-16,0 0 15,-24 0-15,24 0 32,0 0 30,0 0-62,0 0 16,1 0 15,-1 0 188,0 0-125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15.2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10319 9525 0,'-25'25'219,"0"-25"-204,1 0 1,-1 0 15,0 25-15,0-25-16,0 0 15,1 0-15,24 24 16,-25-24 0,0 0-1,0 0 17,0 0 30,1 0 1,-1 0-1,0 0 79,0 0-110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18.52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10344 11559 0,'-25'0'94,"0"0"-63,0 0-15,1 0-1,-1 0-15,0 0 16,0 0 0,0 0 15,1 0 16,-1 0-16,0 0 16,0 0 15,0 0 32,1 0-78,-1 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27.08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5978 5457 0,'0'25'422,"-25"0"-406,1-25-1,-1 0 1,0 0-1,0 24 17,0-24-17,1 0 63,-1 0-62,0 0 62,0 0 16,0 0-78,1 0-16,-1 0 31,-25 0-16,25 0 17,1 0-32,-1 0 31,0 0-15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29.38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6053 6052 0,'-25'0'110,"0"0"-95,0 0 1,0 0-1,-24 25 1,24-25 0,-25 0-16,26 0 31,-1 25-15,0-25 30,-25 0-30,26 0 0,-1 0-1,0 0 17,0 0 61,0 0-15,1 0-31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31.740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5953 7094 0,'-24'-25'157,"-1"25"-142,0 0 1,0-24-16,-24 24 31,24 0 0,0 0 48,0 0 30,0 0-62,1 0-32,-1 0 32,0 0-31,0 0 0,0 0 30,1 0 64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33.47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5978 7590 0,'0'25'156,"-49"-25"-141,24 25-15,-25-25 16,25 0 0,1 0-1,-1 0 1,-25 0-16,25 0 16,1 0 15,-1 0 16,0 0 15,0 0-62,0 0 16,1 0 15,-1 0 47,0 0-47,0 0 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55.02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6077 9550 0,'-24'0'78,"-26"0"-63,0 0-15,1 0 16,-26 0-16,51 0 16,-1 0-1,0 0 1,-25 0 0,26 0-16,-26 0 31,25 0-16,0 0-15,-49 0 16,49 0 15,0 0-15,1 0 0,-1 0 15,25-25 78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56.84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5953 10021 0,'-24'0'125,"-1"0"-109,0 0 0,-25 0-1,1 0 1,24 0-1,0 0 1,0 0-16,1 0 16,-1 0 15,0 0 16,0 0 0,0 0-16,1 0 16,-1 0-32,0 0 1,-25 0 0,26 0-1,-1 0 1,0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58.90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5978 10517 0,'0'25'78,"0"0"-31,-25-25-31,1 0-16,-1 25 15,0-25 1,-25 0-1,26 0 1,-1 0 0,0 0-1,0 0 1,0 0-16,1 0 16,-1 0-1,0 0 63,0 0 94,0 0-125,1 0-16,-1 0 141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8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12130 9054 0,'99'-25'125,"-74"25"-125,24-25 15,-24 25-15,25 0 16,-1 0-1,76 0-15,-76 0 16,-24 0 0,49 0-16,1 0 15,-1 0 1,1 0 0,24 0-16,-25 0 15,1 0 1,-26 0-1,1 0-15,-25 0 16,-1 0 0,1 0-16,0 0 15,0 0-15,0 0 32,-1 0-17,1-25 16,0 25-15,0 0 0,25 0-1,-1 0 1,-24 0-16,0 0 16,0 0 30,-1 0 33,1 0 108,0 0-156,0 0 1,0 0-1,-1 0 31,1 0-30,0 0-17,0 0 1,0 0-1,-1 0 48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5:01.73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6003 11509 0,'-25'0'140,"0"0"-140,-24 0 16,24 0-1,-25-24 1,26 24-16,-26 0 16,25 0-16,0 0 15,1 0-15,-1 0 16,0 0 15,0 0 219,0 0-172,1 0-46,24 24-1,-25-24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5:03.57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6053 11881 0,'-25'0'141,"-25"25"-125,25-25-1,1 0 1,-1 25-16,0-25 15,0 0 32,0 0-15,1 0-32,-1 0 15,0 0 32,0 0 47,0 0-94,1 0 15,-1 0 1,0 0 0,0 0-1,0 0 1,25 25 0,-49-25-1,24 0 32,0 0-16,0 0 63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5:05.72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6028 12427 0,'-50'0'157,"25"0"-142,1 0 1,-1 0-16,0 0 16,0 0-1,0 0 1,1 0-1,-1 0 1,0 0 0,0 0-1,0 0 17,1 0 14,-1 0 1,0 0-31,0 0 31,0 0 31,1 0-62,-1 0 30,0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10.3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12130 10914 0,'25'0'125,"74"0"-110,-50 0 1,26 0 0,49 0-1,74 0-15,1 0 16,-75 0-1,25 0-15,-50 0 16,-50 0-16,1 25 16,0-25-16,-26 0 15,26 25 1,0-25-16,-1 0 16,-24 0-1,0 0 1,0 0-1,0 0 1,-1 0 0,1 0-16,0 0 15,0 0 1,0 0-16,-1 0 31,1 0 32,0 0 30,0 0-61,0 0-1,-1 0-15,1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12.7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12179 12998 0,'75'-25'125,"98"-25"-109,-24 25-16,50 1 15,-50-1 1,-1 25-16,1 0 16,25 0-16,-50 0 15,25 0 1,-75 25-16,-24-25 16,24 49-16,1-49 15,-26 25-15,1-25 16,-25 0-1,-1 0 1,1 0 0,0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15.4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12130 13965 0,'25'0'94,"-1"-25"-47,1 25-31,0 0-16,49 0 15,50-25 1,1 1-16,-1 24 15,-75 0-15,26 0 16,-1 0-16,-24-25 16,-26 25-1,1 0-15,0 0 32,0 0-1,0 0-16,-1 0 1,1 0 0,25 0-1,-25 0 48,-1 0-32,1 0 0,0 0-31,25 0 32,-26 0-32,1 0 15,0 0-15,25 25 16,-26-1-1,1-24 1,25 0 15,-25 0-15,0 0 31,-25 25-16,24-25 47,1 0 141,0 0-188,0 0-15,0 0 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38.76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5011 0,'25'0'125,"0"0"-110,0 0 1,0 0-16,49 0 16,-49 0-1,24 0-15,1 0 16,-25 0-1,0 0-15,-1 0 16,1 0 0,0 0-1,0 0 17,0 0-1,-1 0 109,1 0-124,0 0 0,0 0-1,0 0 1,-1 0 0,1 0-1,0 0 1,0 0 15,0 0 0,0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41.272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6648 0,'0'0'0,"25"0"0,-25-25 15,25 25 1,25 0-16,-50-25 16,24 25-1,1-25 1,0 25 15,0 0 141,0 0-141,24 0-15,1 0-1,-1 0-15,1 0 16,0 0-16,-26 0 16,26 0 15,-25 0-31,-25-25 16,25 25-16,-1 0 15,1 0 1,0 0-1,0 0 126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6849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9/20/2020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5" y="4421823"/>
            <a:ext cx="5172393" cy="418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6849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764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6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0BBCE-1ACE-4022-BE94-47E7925F8D7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0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68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708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65348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08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12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620DC95B-AF61-4526-9FC4-45E28219C47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1100" baseline="0" dirty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2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0" y="6644004"/>
            <a:ext cx="2057400" cy="213996"/>
          </a:xfrm>
          <a:prstGeom prst="rect">
            <a:avLst/>
          </a:prstGeom>
        </p:spPr>
        <p:txBody>
          <a:bodyPr/>
          <a:lstStyle/>
          <a:p>
            <a:fld id="{7BC38BE9-18F8-4F1D-9F5C-3ED236AFAE48}" type="datetime1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1"/>
            <a:ext cx="2133600" cy="365125"/>
          </a:xfrm>
          <a:prstGeom prst="rect">
            <a:avLst/>
          </a:prstGeom>
        </p:spPr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091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620DC95B-AF61-4526-9FC4-45E28219C47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1100" baseline="0" dirty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2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0" y="6644004"/>
            <a:ext cx="2057400" cy="213996"/>
          </a:xfrm>
          <a:prstGeom prst="rect">
            <a:avLst/>
          </a:prstGeom>
        </p:spPr>
        <p:txBody>
          <a:bodyPr/>
          <a:lstStyle/>
          <a:p>
            <a:fld id="{7BC38BE9-18F8-4F1D-9F5C-3ED236AFAE48}" type="datetime1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1"/>
            <a:ext cx="2133600" cy="365125"/>
          </a:xfrm>
          <a:prstGeom prst="rect">
            <a:avLst/>
          </a:prstGeom>
        </p:spPr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79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122968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25A6AFFF-98AC-4687-B7C4-9680E0EDB9E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1100" baseline="0" dirty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2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BC38BE9-18F8-4F1D-9F5C-3ED236AFAE48}" type="datetime1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1"/>
            <a:ext cx="2133600" cy="365125"/>
          </a:xfrm>
          <a:prstGeom prst="rect">
            <a:avLst/>
          </a:prstGeom>
        </p:spPr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5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026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818E8368-B8A2-4F1C-8D6D-AC215050CD1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18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2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3" r:id="rId15"/>
    <p:sldLayoutId id="2147483925" r:id="rId16"/>
    <p:sldLayoutId id="2147483926" r:id="rId17"/>
    <p:sldLayoutId id="2147483927" r:id="rId18"/>
    <p:sldLayoutId id="2147483928" r:id="rId19"/>
    <p:sldLayoutId id="2147483931" r:id="rId20"/>
    <p:sldLayoutId id="2147483932" r:id="rId2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probabilitycourse.com/chapter1/1_4_0_conditional_probability.p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180.emf"/><Relationship Id="rId26" Type="http://schemas.openxmlformats.org/officeDocument/2006/relationships/image" Target="../media/image22.emf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26.emf"/><Relationship Id="rId42" Type="http://schemas.openxmlformats.org/officeDocument/2006/relationships/image" Target="../media/image30.emf"/><Relationship Id="rId47" Type="http://schemas.openxmlformats.org/officeDocument/2006/relationships/customXml" Target="../ink/ink20.xml"/><Relationship Id="rId50" Type="http://schemas.openxmlformats.org/officeDocument/2006/relationships/image" Target="../media/image34.emf"/><Relationship Id="rId55" Type="http://schemas.openxmlformats.org/officeDocument/2006/relationships/customXml" Target="../ink/ink24.xml"/><Relationship Id="rId63" Type="http://schemas.openxmlformats.org/officeDocument/2006/relationships/customXml" Target="../ink/ink28.xml"/><Relationship Id="rId68" Type="http://schemas.openxmlformats.org/officeDocument/2006/relationships/image" Target="../media/image43.emf"/><Relationship Id="rId76" Type="http://schemas.openxmlformats.org/officeDocument/2006/relationships/image" Target="../media/image47.emf"/><Relationship Id="rId84" Type="http://schemas.openxmlformats.org/officeDocument/2006/relationships/image" Target="../media/image51.emf"/><Relationship Id="rId89" Type="http://schemas.openxmlformats.org/officeDocument/2006/relationships/customXml" Target="../ink/ink41.xml"/><Relationship Id="rId7" Type="http://schemas.openxmlformats.org/officeDocument/2006/relationships/oleObject" Target="../embeddings/oleObject5.bin"/><Relationship Id="rId71" Type="http://schemas.openxmlformats.org/officeDocument/2006/relationships/customXml" Target="../ink/ink32.xml"/><Relationship Id="rId92" Type="http://schemas.openxmlformats.org/officeDocument/2006/relationships/image" Target="../media/image55.e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70.emf"/><Relationship Id="rId29" Type="http://schemas.openxmlformats.org/officeDocument/2006/relationships/customXml" Target="../ink/ink11.xml"/><Relationship Id="rId11" Type="http://schemas.openxmlformats.org/officeDocument/2006/relationships/customXml" Target="../ink/ink2.xml"/><Relationship Id="rId24" Type="http://schemas.openxmlformats.org/officeDocument/2006/relationships/image" Target="../media/image21.emf"/><Relationship Id="rId32" Type="http://schemas.openxmlformats.org/officeDocument/2006/relationships/image" Target="../media/image25.emf"/><Relationship Id="rId37" Type="http://schemas.openxmlformats.org/officeDocument/2006/relationships/customXml" Target="../ink/ink15.xml"/><Relationship Id="rId40" Type="http://schemas.openxmlformats.org/officeDocument/2006/relationships/image" Target="../media/image290.emf"/><Relationship Id="rId45" Type="http://schemas.openxmlformats.org/officeDocument/2006/relationships/customXml" Target="../ink/ink19.xml"/><Relationship Id="rId53" Type="http://schemas.openxmlformats.org/officeDocument/2006/relationships/customXml" Target="../ink/ink23.xml"/><Relationship Id="rId58" Type="http://schemas.openxmlformats.org/officeDocument/2006/relationships/image" Target="../media/image38.emf"/><Relationship Id="rId66" Type="http://schemas.openxmlformats.org/officeDocument/2006/relationships/image" Target="../media/image42.emf"/><Relationship Id="rId74" Type="http://schemas.openxmlformats.org/officeDocument/2006/relationships/image" Target="../media/image46.emf"/><Relationship Id="rId79" Type="http://schemas.openxmlformats.org/officeDocument/2006/relationships/customXml" Target="../ink/ink36.xml"/><Relationship Id="rId87" Type="http://schemas.openxmlformats.org/officeDocument/2006/relationships/customXml" Target="../ink/ink40.xml"/><Relationship Id="rId5" Type="http://schemas.openxmlformats.org/officeDocument/2006/relationships/oleObject" Target="../embeddings/oleObject4.bin"/><Relationship Id="rId61" Type="http://schemas.openxmlformats.org/officeDocument/2006/relationships/customXml" Target="../ink/ink27.xml"/><Relationship Id="rId82" Type="http://schemas.openxmlformats.org/officeDocument/2006/relationships/image" Target="../media/image50.emf"/><Relationship Id="rId90" Type="http://schemas.openxmlformats.org/officeDocument/2006/relationships/image" Target="../media/image54.emf"/><Relationship Id="rId19" Type="http://schemas.openxmlformats.org/officeDocument/2006/relationships/customXml" Target="../ink/ink6.xml"/><Relationship Id="rId14" Type="http://schemas.openxmlformats.org/officeDocument/2006/relationships/image" Target="../media/image16.emf"/><Relationship Id="rId22" Type="http://schemas.openxmlformats.org/officeDocument/2006/relationships/image" Target="../media/image20.emf"/><Relationship Id="rId27" Type="http://schemas.openxmlformats.org/officeDocument/2006/relationships/customXml" Target="../ink/ink10.xml"/><Relationship Id="rId30" Type="http://schemas.openxmlformats.org/officeDocument/2006/relationships/image" Target="../media/image24.emf"/><Relationship Id="rId35" Type="http://schemas.openxmlformats.org/officeDocument/2006/relationships/customXml" Target="../ink/ink14.xml"/><Relationship Id="rId43" Type="http://schemas.openxmlformats.org/officeDocument/2006/relationships/customXml" Target="../ink/ink18.xml"/><Relationship Id="rId48" Type="http://schemas.openxmlformats.org/officeDocument/2006/relationships/image" Target="../media/image33.emf"/><Relationship Id="rId56" Type="http://schemas.openxmlformats.org/officeDocument/2006/relationships/image" Target="../media/image37.emf"/><Relationship Id="rId64" Type="http://schemas.openxmlformats.org/officeDocument/2006/relationships/image" Target="../media/image41.emf"/><Relationship Id="rId69" Type="http://schemas.openxmlformats.org/officeDocument/2006/relationships/customXml" Target="../ink/ink31.xml"/><Relationship Id="rId77" Type="http://schemas.openxmlformats.org/officeDocument/2006/relationships/customXml" Target="../ink/ink35.xml"/><Relationship Id="rId8" Type="http://schemas.openxmlformats.org/officeDocument/2006/relationships/image" Target="../media/image30.wmf"/><Relationship Id="rId51" Type="http://schemas.openxmlformats.org/officeDocument/2006/relationships/customXml" Target="../ink/ink22.xml"/><Relationship Id="rId72" Type="http://schemas.openxmlformats.org/officeDocument/2006/relationships/image" Target="../media/image45.emf"/><Relationship Id="rId80" Type="http://schemas.openxmlformats.org/officeDocument/2006/relationships/image" Target="../media/image49.emf"/><Relationship Id="rId85" Type="http://schemas.openxmlformats.org/officeDocument/2006/relationships/customXml" Target="../ink/ink39.xml"/><Relationship Id="rId3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38" Type="http://schemas.openxmlformats.org/officeDocument/2006/relationships/image" Target="../media/image280.emf"/><Relationship Id="rId46" Type="http://schemas.openxmlformats.org/officeDocument/2006/relationships/image" Target="../media/image32.emf"/><Relationship Id="rId59" Type="http://schemas.openxmlformats.org/officeDocument/2006/relationships/customXml" Target="../ink/ink26.xml"/><Relationship Id="rId67" Type="http://schemas.openxmlformats.org/officeDocument/2006/relationships/customXml" Target="../ink/ink30.xml"/><Relationship Id="rId20" Type="http://schemas.openxmlformats.org/officeDocument/2006/relationships/image" Target="../media/image19.emf"/><Relationship Id="rId41" Type="http://schemas.openxmlformats.org/officeDocument/2006/relationships/customXml" Target="../ink/ink17.xml"/><Relationship Id="rId54" Type="http://schemas.openxmlformats.org/officeDocument/2006/relationships/image" Target="../media/image36.emf"/><Relationship Id="rId62" Type="http://schemas.openxmlformats.org/officeDocument/2006/relationships/image" Target="../media/image40.emf"/><Relationship Id="rId70" Type="http://schemas.openxmlformats.org/officeDocument/2006/relationships/image" Target="../media/image44.emf"/><Relationship Id="rId75" Type="http://schemas.openxmlformats.org/officeDocument/2006/relationships/customXml" Target="../ink/ink34.xml"/><Relationship Id="rId83" Type="http://schemas.openxmlformats.org/officeDocument/2006/relationships/customXml" Target="../ink/ink38.xml"/><Relationship Id="rId88" Type="http://schemas.openxmlformats.org/officeDocument/2006/relationships/image" Target="../media/image53.emf"/><Relationship Id="rId91" Type="http://schemas.openxmlformats.org/officeDocument/2006/relationships/customXml" Target="../ink/ink4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emf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23.emf"/><Relationship Id="rId36" Type="http://schemas.openxmlformats.org/officeDocument/2006/relationships/image" Target="../media/image27.emf"/><Relationship Id="rId49" Type="http://schemas.openxmlformats.org/officeDocument/2006/relationships/customXml" Target="../ink/ink21.xml"/><Relationship Id="rId57" Type="http://schemas.openxmlformats.org/officeDocument/2006/relationships/customXml" Target="../ink/ink25.xml"/><Relationship Id="rId10" Type="http://schemas.openxmlformats.org/officeDocument/2006/relationships/image" Target="../media/image14.emf"/><Relationship Id="rId31" Type="http://schemas.openxmlformats.org/officeDocument/2006/relationships/customXml" Target="../ink/ink12.xml"/><Relationship Id="rId44" Type="http://schemas.openxmlformats.org/officeDocument/2006/relationships/image" Target="../media/image31.emf"/><Relationship Id="rId52" Type="http://schemas.openxmlformats.org/officeDocument/2006/relationships/image" Target="../media/image35.emf"/><Relationship Id="rId60" Type="http://schemas.openxmlformats.org/officeDocument/2006/relationships/image" Target="../media/image39.emf"/><Relationship Id="rId65" Type="http://schemas.openxmlformats.org/officeDocument/2006/relationships/customXml" Target="../ink/ink29.xml"/><Relationship Id="rId73" Type="http://schemas.openxmlformats.org/officeDocument/2006/relationships/customXml" Target="../ink/ink33.xml"/><Relationship Id="rId78" Type="http://schemas.openxmlformats.org/officeDocument/2006/relationships/image" Target="../media/image48.emf"/><Relationship Id="rId81" Type="http://schemas.openxmlformats.org/officeDocument/2006/relationships/customXml" Target="../ink/ink37.xml"/><Relationship Id="rId86" Type="http://schemas.openxmlformats.org/officeDocument/2006/relationships/image" Target="../media/image52.emf"/><Relationship Id="rId4" Type="http://schemas.openxmlformats.org/officeDocument/2006/relationships/image" Target="../media/image28.emf"/><Relationship Id="rId9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ebp"/><Relationship Id="rId2" Type="http://schemas.openxmlformats.org/officeDocument/2006/relationships/image" Target="../media/image39.webp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aplace_smoothing" TargetMode="Externa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pragya_paudyal/classification-of-diabetes-using-naive-bayes-in-python-44385b279277" TargetMode="External"/><Relationship Id="rId3" Type="http://schemas.openxmlformats.org/officeDocument/2006/relationships/hyperlink" Target="https://www.youtube.com/watch?v=z5UQyCESW64" TargetMode="External"/><Relationship Id="rId7" Type="http://schemas.openxmlformats.org/officeDocument/2006/relationships/hyperlink" Target="https://www.probabilitycourse.com/chapter1/1_0_0_introduction.php" TargetMode="External"/><Relationship Id="rId12" Type="http://schemas.openxmlformats.org/officeDocument/2006/relationships/hyperlink" Target="https://scikit-learn.org/stable/modules/naive_bayes.html" TargetMode="External"/><Relationship Id="rId2" Type="http://schemas.openxmlformats.org/officeDocument/2006/relationships/hyperlink" Target="https://www.youtube.com/watch?time_continue=16&amp;v=EGKeC2S44Rs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medium.com/@theflyingmantis/text-classification-in-nlp-naive-bayes-a606bf419f8c" TargetMode="External"/><Relationship Id="rId11" Type="http://schemas.openxmlformats.org/officeDocument/2006/relationships/hyperlink" Target="https://programmerbackpack.com/naive-bayes-classifier-tutorial-in-python-and-scikit-learn/#:~:text=The%20sklearn%20library%20contains%20more%20than%20one%20Naive,on%20some%20types%20of%20data%2C%20while%20others%20don%27t." TargetMode="External"/><Relationship Id="rId5" Type="http://schemas.openxmlformats.org/officeDocument/2006/relationships/hyperlink" Target="https://www.youtube.com/watch?v=Fmu65a0v6Sw" TargetMode="External"/><Relationship Id="rId10" Type="http://schemas.openxmlformats.org/officeDocument/2006/relationships/hyperlink" Target="https://www.sicara.ai/blog/2018-02-28-naive-bayes-classification-sklearn" TargetMode="External"/><Relationship Id="rId4" Type="http://schemas.openxmlformats.org/officeDocument/2006/relationships/hyperlink" Target="https://www.youtube.com/watch?v=NFd0ZQk5bR4" TargetMode="External"/><Relationship Id="rId9" Type="http://schemas.openxmlformats.org/officeDocument/2006/relationships/hyperlink" Target="https://archive.ics.uci.edu/ml/datasets/Diabetes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362200" y="3352800"/>
            <a:ext cx="6172200" cy="10668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dirty="0">
                <a:solidFill>
                  <a:srgbClr val="FFFF66"/>
                </a:solidFill>
              </a:rPr>
              <a:t>Machine Learning</a:t>
            </a:r>
            <a:br>
              <a:rPr lang="en-US" sz="4000" dirty="0">
                <a:solidFill>
                  <a:srgbClr val="FFFF66"/>
                </a:solidFill>
              </a:rPr>
            </a:br>
            <a:r>
              <a:rPr lang="en-US" sz="4000" dirty="0">
                <a:solidFill>
                  <a:srgbClr val="FFFF66"/>
                </a:solidFill>
              </a:rPr>
              <a:t>DSECL    ZG565</a:t>
            </a:r>
            <a:endParaRPr lang="en-US" sz="4000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895600" y="4572000"/>
            <a:ext cx="5791200" cy="990600"/>
          </a:xfrm>
          <a:prstGeom prst="rect">
            <a:avLst/>
          </a:prstGeom>
        </p:spPr>
        <p:txBody>
          <a:bodyPr rtlCol="0">
            <a:normAutofit fontScale="70000" lnSpcReduction="20000"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Dr. Chetana Gavankar, </a:t>
            </a:r>
            <a:r>
              <a:rPr lang="en-US" sz="2800" dirty="0" err="1">
                <a:solidFill>
                  <a:schemeClr val="bg1"/>
                </a:solidFill>
                <a:cs typeface="Courier New" pitchFamily="49" charset="0"/>
              </a:rPr>
              <a:t>Ph.D</a:t>
            </a: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,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IIT Bombay-Monash University Australia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Chetana.gavankar@pilani.bits-pilani.ac.in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endParaRPr lang="en-US" sz="28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641D6-FD05-4E9F-AEF6-96F023091A5F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222716"/>
            <a:ext cx="7924800" cy="1143000"/>
          </a:xfrm>
          <a:noFill/>
          <a:ln/>
        </p:spPr>
        <p:txBody>
          <a:bodyPr/>
          <a:lstStyle/>
          <a:p>
            <a:r>
              <a:rPr lang="en-US" altLang="ko-KR" sz="4000" dirty="0"/>
              <a:t>Learning A Real </a:t>
            </a:r>
            <a:r>
              <a:rPr lang="en-US" altLang="ko-KR" sz="4000"/>
              <a:t>Valued </a:t>
            </a:r>
            <a:r>
              <a:rPr lang="en-US" altLang="ko-KR" sz="4000" smtClean="0"/>
              <a:t>Function</a:t>
            </a:r>
            <a:endParaRPr lang="en-US" altLang="ko-KR" sz="4000" dirty="0"/>
          </a:p>
        </p:txBody>
      </p:sp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2600"/>
            <a:ext cx="4291013" cy="163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86200"/>
            <a:ext cx="492442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505200"/>
            <a:ext cx="7086600" cy="2438400"/>
          </a:xfrm>
        </p:spPr>
        <p:txBody>
          <a:bodyPr/>
          <a:lstStyle/>
          <a:p>
            <a:r>
              <a:rPr lang="en-US" altLang="ko-KR" sz="2400"/>
              <a:t>Maximize natural log of this instead...</a:t>
            </a:r>
          </a:p>
          <a:p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1239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6D57-54DC-480D-A3A3-C7C7033EF139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5359"/>
            <a:ext cx="8305800" cy="1143000"/>
          </a:xfrm>
        </p:spPr>
        <p:txBody>
          <a:bodyPr/>
          <a:lstStyle/>
          <a:p>
            <a:r>
              <a:rPr lang="en-US" altLang="ko-KR" sz="3600" dirty="0"/>
              <a:t>Minimum Description Length </a:t>
            </a:r>
            <a:r>
              <a:rPr lang="en-US" altLang="ko-KR" sz="3600" dirty="0" smtClean="0"/>
              <a:t>Principle</a:t>
            </a:r>
            <a:endParaRPr lang="en-US" altLang="ko-KR" sz="3600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7799" y="2808312"/>
            <a:ext cx="7772400" cy="3429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400" dirty="0"/>
              <a:t>Interesting fact from information theory:</a:t>
            </a:r>
          </a:p>
          <a:p>
            <a:pPr lvl="1">
              <a:buFontTx/>
              <a:buNone/>
            </a:pPr>
            <a:r>
              <a:rPr lang="en-US" altLang="ko-KR" sz="2000" dirty="0"/>
              <a:t>The optimal (shortest expected coding length) code for an event with </a:t>
            </a:r>
          </a:p>
          <a:p>
            <a:pPr lvl="1">
              <a:buFontTx/>
              <a:buNone/>
            </a:pPr>
            <a:r>
              <a:rPr lang="en-US" altLang="ko-KR" sz="2000" dirty="0"/>
              <a:t>probability </a:t>
            </a:r>
            <a:r>
              <a:rPr lang="en-US" altLang="ko-KR" sz="2000" i="1" dirty="0"/>
              <a:t>p</a:t>
            </a:r>
            <a:r>
              <a:rPr lang="en-US" altLang="ko-KR" sz="2000" dirty="0"/>
              <a:t> is –log</a:t>
            </a:r>
            <a:r>
              <a:rPr lang="en-US" altLang="ko-KR" sz="2000" baseline="-25000" dirty="0"/>
              <a:t>2</a:t>
            </a:r>
            <a:r>
              <a:rPr lang="en-US" altLang="ko-KR" sz="2000" i="1" dirty="0"/>
              <a:t>p</a:t>
            </a:r>
            <a:r>
              <a:rPr lang="en-US" altLang="ko-KR" sz="2000" dirty="0"/>
              <a:t> bits.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dirty="0"/>
              <a:t>So interpret (1):</a:t>
            </a:r>
          </a:p>
          <a:p>
            <a:r>
              <a:rPr lang="en-US" altLang="ko-KR" sz="2000" i="1" dirty="0" smtClean="0"/>
              <a:t>L</a:t>
            </a:r>
            <a:r>
              <a:rPr lang="en-US" altLang="ko-KR" sz="2000" i="1" baseline="-25000" dirty="0" smtClean="0"/>
              <a:t>C1</a:t>
            </a:r>
            <a:r>
              <a:rPr lang="en-US" altLang="ko-KR" sz="2000" dirty="0" smtClean="0"/>
              <a:t>(</a:t>
            </a:r>
            <a:r>
              <a:rPr lang="en-US" altLang="ko-KR" sz="2000" i="1" dirty="0" smtClean="0"/>
              <a:t>h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length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dirty="0"/>
              <a:t>) = –log</a:t>
            </a:r>
            <a:r>
              <a:rPr lang="en-US" altLang="ko-KR" sz="2000" baseline="-25000" dirty="0"/>
              <a:t>2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dirty="0"/>
              <a:t>) </a:t>
            </a:r>
          </a:p>
          <a:p>
            <a:r>
              <a:rPr lang="en-US" altLang="ko-KR" sz="2000" i="1" dirty="0"/>
              <a:t>L</a:t>
            </a:r>
            <a:r>
              <a:rPr lang="en-US" altLang="ko-KR" sz="2000" i="1" baseline="-25000" dirty="0"/>
              <a:t>C2</a:t>
            </a:r>
            <a:r>
              <a:rPr lang="en-US" altLang="ko-KR" sz="2000" dirty="0"/>
              <a:t>(</a:t>
            </a:r>
            <a:r>
              <a:rPr lang="en-US" altLang="ko-KR" sz="2000" i="1" dirty="0" err="1"/>
              <a:t>D</a:t>
            </a:r>
            <a:r>
              <a:rPr lang="en-US" altLang="ko-KR" sz="2000" dirty="0" err="1"/>
              <a:t>|</a:t>
            </a:r>
            <a:r>
              <a:rPr lang="en-US" altLang="ko-KR" sz="2000" i="1" dirty="0" err="1"/>
              <a:t>h</a:t>
            </a:r>
            <a:r>
              <a:rPr lang="en-US" altLang="ko-KR" sz="2000" dirty="0"/>
              <a:t>)= </a:t>
            </a:r>
            <a:r>
              <a:rPr lang="en-US" altLang="ko-KR" sz="2000" i="1" dirty="0"/>
              <a:t>length</a:t>
            </a:r>
            <a:r>
              <a:rPr lang="en-US" altLang="ko-KR" sz="2000" dirty="0"/>
              <a:t>(</a:t>
            </a:r>
            <a:r>
              <a:rPr lang="en-US" altLang="ko-KR" sz="2000" i="1" dirty="0"/>
              <a:t>misclassifications</a:t>
            </a:r>
            <a:r>
              <a:rPr lang="en-US" altLang="ko-KR" sz="2000" dirty="0"/>
              <a:t>) = –log</a:t>
            </a:r>
            <a:r>
              <a:rPr lang="en-US" altLang="ko-KR" sz="2000" baseline="-25000" dirty="0"/>
              <a:t>2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 err="1"/>
              <a:t>D</a:t>
            </a:r>
            <a:r>
              <a:rPr lang="en-US" altLang="ko-KR" sz="2000" dirty="0" err="1"/>
              <a:t>|</a:t>
            </a:r>
            <a:r>
              <a:rPr lang="en-US" altLang="ko-KR" sz="2000" i="1" dirty="0" err="1"/>
              <a:t>h</a:t>
            </a:r>
            <a:r>
              <a:rPr lang="en-US" altLang="ko-KR" sz="20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dirty="0" smtClean="0">
                <a:sym typeface="Symbol" panose="05050102010706020507" pitchFamily="18" charset="2"/>
              </a:rPr>
              <a:t> </a:t>
            </a:r>
            <a:r>
              <a:rPr lang="en-US" altLang="ko-KR" sz="2400" dirty="0"/>
              <a:t>prefer the hypothesis that minimizes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400" i="1" dirty="0"/>
              <a:t>length</a:t>
            </a:r>
            <a:r>
              <a:rPr lang="en-US" altLang="ko-KR" sz="2400" dirty="0"/>
              <a:t>(</a:t>
            </a:r>
            <a:r>
              <a:rPr lang="en-US" altLang="ko-KR" sz="2400" i="1" dirty="0"/>
              <a:t>h</a:t>
            </a:r>
            <a:r>
              <a:rPr lang="en-US" altLang="ko-KR" sz="2400" dirty="0"/>
              <a:t>) + </a:t>
            </a:r>
            <a:r>
              <a:rPr lang="en-US" altLang="ko-KR" sz="2400" i="1" dirty="0"/>
              <a:t>length</a:t>
            </a:r>
            <a:r>
              <a:rPr lang="en-US" altLang="ko-KR" sz="2400" dirty="0"/>
              <a:t>(</a:t>
            </a:r>
            <a:r>
              <a:rPr lang="en-US" altLang="ko-KR" sz="2400" i="1" dirty="0"/>
              <a:t>misclassifications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ko-KR" sz="2400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ko-KR" sz="2400" dirty="0"/>
          </a:p>
          <a:p>
            <a:pPr algn="ctr"/>
            <a:endParaRPr lang="en-US" altLang="ko-KR" sz="2400" i="1" dirty="0"/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7" y="1456177"/>
            <a:ext cx="5381625" cy="12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84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A411D-1300-4077-B22A-7A512B465F7E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458200" cy="1143000"/>
          </a:xfrm>
        </p:spPr>
        <p:txBody>
          <a:bodyPr/>
          <a:lstStyle/>
          <a:p>
            <a:r>
              <a:rPr lang="en-US" altLang="ko-KR" sz="3600"/>
              <a:t>Minimum Description Length </a:t>
            </a:r>
            <a:r>
              <a:rPr lang="en-US" altLang="ko-KR" sz="3600" smtClean="0"/>
              <a:t>Principle</a:t>
            </a:r>
            <a:endParaRPr lang="en-US" altLang="ko-KR" sz="3600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8153400" cy="4419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/>
              <a:t>Occam’s razor: prefer the shortest hypothesis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/>
              <a:t>MDL: prefer the hypothesis </a:t>
            </a:r>
            <a:r>
              <a:rPr lang="en-US" altLang="ko-KR" sz="2400" i="1" dirty="0"/>
              <a:t>h</a:t>
            </a:r>
            <a:r>
              <a:rPr lang="en-US" altLang="ko-KR" sz="2400" dirty="0"/>
              <a:t> that minimizes</a:t>
            </a:r>
          </a:p>
          <a:p>
            <a:pPr>
              <a:lnSpc>
                <a:spcPct val="90000"/>
              </a:lnSpc>
            </a:pPr>
            <a:endParaRPr lang="en-US" altLang="ko-KR" sz="3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/>
              <a:t>where </a:t>
            </a:r>
            <a:r>
              <a:rPr lang="en-US" altLang="ko-KR" sz="2400" i="1" dirty="0"/>
              <a:t>L</a:t>
            </a:r>
            <a:r>
              <a:rPr lang="en-US" altLang="ko-KR" sz="2400" i="1" baseline="-25000" dirty="0"/>
              <a:t>C</a:t>
            </a:r>
            <a:r>
              <a:rPr lang="en-US" altLang="ko-KR" sz="2400" dirty="0"/>
              <a:t>(</a:t>
            </a:r>
            <a:r>
              <a:rPr lang="en-US" altLang="ko-KR" sz="2400" i="1" dirty="0"/>
              <a:t>x</a:t>
            </a:r>
            <a:r>
              <a:rPr lang="en-US" altLang="ko-KR" sz="2400" dirty="0"/>
              <a:t>) is the description length of </a:t>
            </a:r>
            <a:r>
              <a:rPr lang="en-US" altLang="ko-KR" sz="2400" i="1" dirty="0"/>
              <a:t>x</a:t>
            </a:r>
            <a:r>
              <a:rPr lang="en-US" altLang="ko-KR" sz="2400" dirty="0"/>
              <a:t> under encoding </a:t>
            </a:r>
            <a:r>
              <a:rPr lang="en-US" altLang="ko-KR" sz="2400" i="1" dirty="0"/>
              <a:t>C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2400" dirty="0"/>
          </a:p>
        </p:txBody>
      </p:sp>
      <p:pic>
        <p:nvPicPr>
          <p:cNvPr id="199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18" y="2478087"/>
            <a:ext cx="37385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9685" name="Line 5"/>
          <p:cNvSpPr>
            <a:spLocks noChangeShapeType="1"/>
          </p:cNvSpPr>
          <p:nvPr/>
        </p:nvSpPr>
        <p:spPr bwMode="auto">
          <a:xfrm>
            <a:off x="838200" y="3505200"/>
            <a:ext cx="7315200" cy="0"/>
          </a:xfrm>
          <a:prstGeom prst="line">
            <a:avLst/>
          </a:prstGeom>
          <a:noFill/>
          <a:ln w="12700">
            <a:solidFill>
              <a:srgbClr val="00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MDL </a:t>
            </a:r>
            <a:r>
              <a:rPr lang="en-US" dirty="0"/>
              <a:t>principle provides a way of trading off hypothesis complexity for the number of errors committed by the hypothesis.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ay select </a:t>
            </a:r>
            <a:r>
              <a:rPr lang="en-US" dirty="0"/>
              <a:t>a shorter hypothesis that makes a few errors over a longer hypothesis that perfectly classifies the training data.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Provides </a:t>
            </a:r>
            <a:r>
              <a:rPr lang="en-US" dirty="0"/>
              <a:t>one method for dealing with the issue of </a:t>
            </a:r>
            <a:r>
              <a:rPr lang="en-US" dirty="0" smtClean="0"/>
              <a:t>overfitting </a:t>
            </a:r>
            <a:r>
              <a:rPr lang="en-US" dirty="0"/>
              <a:t>the data.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82" y="609600"/>
            <a:ext cx="8305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ko-KR" sz="3600" smtClean="0"/>
              <a:t>Minimum Description Length Principle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8510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ACC5-74FF-419D-80B0-7ED09D2E665C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74638"/>
            <a:ext cx="7605464" cy="850106"/>
          </a:xfrm>
        </p:spPr>
        <p:txBody>
          <a:bodyPr/>
          <a:lstStyle/>
          <a:p>
            <a:r>
              <a:rPr lang="en-US" altLang="ko-KR" sz="3600" dirty="0"/>
              <a:t>Most Probable Classification </a:t>
            </a:r>
            <a:br>
              <a:rPr lang="en-US" altLang="ko-KR" sz="3600" dirty="0"/>
            </a:br>
            <a:r>
              <a:rPr lang="en-US" altLang="ko-KR" sz="3600" dirty="0"/>
              <a:t>of New Instances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419600"/>
          </a:xfrm>
        </p:spPr>
        <p:txBody>
          <a:bodyPr/>
          <a:lstStyle/>
          <a:p>
            <a:r>
              <a:rPr lang="en-US" altLang="ko-KR" sz="2400"/>
              <a:t>So far we’ve sought the most probable </a:t>
            </a:r>
            <a:r>
              <a:rPr lang="en-US" altLang="ko-KR" sz="2400" i="1"/>
              <a:t>hypothesis</a:t>
            </a:r>
            <a:r>
              <a:rPr lang="en-US" altLang="ko-KR" sz="2400"/>
              <a:t> given the data </a:t>
            </a:r>
            <a:r>
              <a:rPr lang="en-US" altLang="ko-KR" sz="2400" i="1"/>
              <a:t>D</a:t>
            </a:r>
            <a:r>
              <a:rPr lang="en-US" altLang="ko-KR" sz="2400"/>
              <a:t> (i.e., </a:t>
            </a:r>
            <a:r>
              <a:rPr lang="en-US" altLang="ko-KR" sz="2400" i="1"/>
              <a:t>h</a:t>
            </a:r>
            <a:r>
              <a:rPr lang="en-US" altLang="ko-KR" sz="2400" i="1" baseline="-25000"/>
              <a:t>MAP</a:t>
            </a:r>
            <a:r>
              <a:rPr lang="en-US" altLang="ko-KR" sz="2400"/>
              <a:t>)</a:t>
            </a:r>
          </a:p>
          <a:p>
            <a:r>
              <a:rPr lang="en-US" altLang="ko-KR" sz="2400"/>
              <a:t>Given new instance </a:t>
            </a:r>
            <a:r>
              <a:rPr lang="en-US" altLang="ko-KR" sz="2400" i="1"/>
              <a:t>x</a:t>
            </a:r>
            <a:r>
              <a:rPr lang="en-US" altLang="ko-KR" sz="2400"/>
              <a:t>, what is its most probable </a:t>
            </a:r>
            <a:r>
              <a:rPr lang="en-US" altLang="ko-KR" sz="2400" i="1"/>
              <a:t>classification</a:t>
            </a:r>
            <a:r>
              <a:rPr lang="en-US" altLang="ko-KR" sz="2400"/>
              <a:t>?</a:t>
            </a:r>
          </a:p>
          <a:p>
            <a:pPr lvl="1"/>
            <a:r>
              <a:rPr lang="en-US" altLang="ko-KR" sz="2000" i="1"/>
              <a:t>h</a:t>
            </a:r>
            <a:r>
              <a:rPr lang="en-US" altLang="ko-KR" sz="2000" i="1" baseline="-25000"/>
              <a:t>MAP</a:t>
            </a:r>
            <a:r>
              <a:rPr lang="en-US" altLang="ko-KR" sz="2000"/>
              <a:t>(</a:t>
            </a:r>
            <a:r>
              <a:rPr lang="en-US" altLang="ko-KR" sz="2000" i="1"/>
              <a:t>x</a:t>
            </a:r>
            <a:r>
              <a:rPr lang="en-US" altLang="ko-KR" sz="2000"/>
              <a:t>) is not the most probable classification!</a:t>
            </a:r>
          </a:p>
          <a:p>
            <a:r>
              <a:rPr lang="en-US" altLang="ko-KR" sz="2400"/>
              <a:t>Consider:</a:t>
            </a:r>
          </a:p>
          <a:p>
            <a:pPr lvl="1"/>
            <a:r>
              <a:rPr lang="en-US" altLang="ko-KR" sz="2000"/>
              <a:t>Three possible hypotheses: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 baseline="-25000"/>
              <a:t>1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 = .4,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 baseline="-25000"/>
              <a:t>2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 = .3, 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 baseline="-25000"/>
              <a:t>3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 = .3</a:t>
            </a:r>
          </a:p>
          <a:p>
            <a:pPr lvl="1"/>
            <a:r>
              <a:rPr lang="en-US" altLang="ko-KR" sz="2000"/>
              <a:t>Given new instance </a:t>
            </a:r>
            <a:r>
              <a:rPr lang="en-US" altLang="ko-KR" sz="2000" i="1"/>
              <a:t>x</a:t>
            </a:r>
            <a:r>
              <a:rPr lang="en-US" altLang="ko-KR" sz="2000"/>
              <a:t>,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000" i="1"/>
              <a:t>h</a:t>
            </a:r>
            <a:r>
              <a:rPr lang="en-US" altLang="ko-KR" sz="2000" baseline="-25000"/>
              <a:t>1</a:t>
            </a:r>
            <a:r>
              <a:rPr lang="en-US" altLang="ko-KR" sz="2000"/>
              <a:t>(</a:t>
            </a:r>
            <a:r>
              <a:rPr lang="en-US" altLang="ko-KR" sz="2000" i="1"/>
              <a:t>x</a:t>
            </a:r>
            <a:r>
              <a:rPr lang="en-US" altLang="ko-KR" sz="2000"/>
              <a:t>) = +,  </a:t>
            </a:r>
            <a:r>
              <a:rPr lang="en-US" altLang="ko-KR" sz="2000" i="1"/>
              <a:t>h</a:t>
            </a:r>
            <a:r>
              <a:rPr lang="en-US" altLang="ko-KR" sz="2000" baseline="-25000"/>
              <a:t>2</a:t>
            </a:r>
            <a:r>
              <a:rPr lang="en-US" altLang="ko-KR" sz="2000"/>
              <a:t>(</a:t>
            </a:r>
            <a:r>
              <a:rPr lang="en-US" altLang="ko-KR" sz="2000" i="1"/>
              <a:t>x</a:t>
            </a:r>
            <a:r>
              <a:rPr lang="en-US" altLang="ko-KR" sz="2000"/>
              <a:t>) = 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  <a:r>
              <a:rPr lang="en-US" altLang="ko-KR" sz="2000"/>
              <a:t>,  </a:t>
            </a:r>
            <a:r>
              <a:rPr lang="en-US" altLang="ko-KR" sz="2000" i="1"/>
              <a:t>h</a:t>
            </a:r>
            <a:r>
              <a:rPr lang="en-US" altLang="ko-KR" sz="2000" baseline="-25000"/>
              <a:t>3</a:t>
            </a:r>
            <a:r>
              <a:rPr lang="en-US" altLang="ko-KR" sz="2000"/>
              <a:t>(</a:t>
            </a:r>
            <a:r>
              <a:rPr lang="en-US" altLang="ko-KR" sz="2000" i="1"/>
              <a:t>x</a:t>
            </a:r>
            <a:r>
              <a:rPr lang="en-US" altLang="ko-KR" sz="2000"/>
              <a:t>) = 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</a:p>
          <a:p>
            <a:pPr lvl="1"/>
            <a:r>
              <a:rPr lang="en-US" altLang="ko-KR" sz="2000">
                <a:sym typeface="Symbol" panose="05050102010706020507" pitchFamily="18" charset="2"/>
              </a:rPr>
              <a:t>What’s most probable classification of </a:t>
            </a:r>
            <a:r>
              <a:rPr lang="en-US" altLang="ko-KR" sz="2000" i="1">
                <a:sym typeface="Symbol" panose="05050102010706020507" pitchFamily="18" charset="2"/>
              </a:rPr>
              <a:t>x</a:t>
            </a:r>
            <a:r>
              <a:rPr lang="en-US" altLang="ko-KR" sz="2000">
                <a:sym typeface="Symbol" panose="05050102010706020507" pitchFamily="18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36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417C-9094-4CBF-B0C6-5B42F722E7B2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Bayes Optimal Classifier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981200"/>
            <a:ext cx="7010400" cy="4114800"/>
          </a:xfrm>
        </p:spPr>
        <p:txBody>
          <a:bodyPr/>
          <a:lstStyle/>
          <a:p>
            <a:r>
              <a:rPr lang="en-US" altLang="ko-KR" sz="2400" b="1"/>
              <a:t>Bayes optimal classification:</a:t>
            </a:r>
          </a:p>
          <a:p>
            <a:endParaRPr lang="en-US" altLang="ko-KR" sz="2400"/>
          </a:p>
          <a:p>
            <a:r>
              <a:rPr lang="en-US" altLang="ko-KR" sz="2400"/>
              <a:t>Example: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 baseline="-25000"/>
              <a:t>1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 = .4,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  <a:r>
              <a:rPr lang="en-US" altLang="ko-KR" sz="2000"/>
              <a:t>|</a:t>
            </a:r>
            <a:r>
              <a:rPr lang="en-US" altLang="ko-KR" sz="2000" i="1"/>
              <a:t>h</a:t>
            </a:r>
            <a:r>
              <a:rPr lang="en-US" altLang="ko-KR" sz="2000" baseline="-25000"/>
              <a:t>1</a:t>
            </a:r>
            <a:r>
              <a:rPr lang="en-US" altLang="ko-KR" sz="2000"/>
              <a:t>) = 0,  </a:t>
            </a:r>
            <a:r>
              <a:rPr lang="en-US" altLang="ko-KR" sz="2000" i="1"/>
              <a:t>P</a:t>
            </a:r>
            <a:r>
              <a:rPr lang="en-US" altLang="ko-KR" sz="2000"/>
              <a:t>(+|</a:t>
            </a:r>
            <a:r>
              <a:rPr lang="en-US" altLang="ko-KR" sz="2000" i="1"/>
              <a:t>h</a:t>
            </a:r>
            <a:r>
              <a:rPr lang="en-US" altLang="ko-KR" sz="2000" baseline="-25000"/>
              <a:t>1</a:t>
            </a:r>
            <a:r>
              <a:rPr lang="en-US" altLang="ko-KR" sz="2000"/>
              <a:t>) = 1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 baseline="-25000"/>
              <a:t>2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 = .3,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  <a:r>
              <a:rPr lang="en-US" altLang="ko-KR" sz="2000"/>
              <a:t>|</a:t>
            </a:r>
            <a:r>
              <a:rPr lang="en-US" altLang="ko-KR" sz="2000" i="1"/>
              <a:t>h</a:t>
            </a:r>
            <a:r>
              <a:rPr lang="en-US" altLang="ko-KR" sz="2000" baseline="-25000"/>
              <a:t>2</a:t>
            </a:r>
            <a:r>
              <a:rPr lang="en-US" altLang="ko-KR" sz="2000"/>
              <a:t>) = 1,  </a:t>
            </a:r>
            <a:r>
              <a:rPr lang="en-US" altLang="ko-KR" sz="2000" i="1"/>
              <a:t>P</a:t>
            </a:r>
            <a:r>
              <a:rPr lang="en-US" altLang="ko-KR" sz="2000"/>
              <a:t>(+|</a:t>
            </a:r>
            <a:r>
              <a:rPr lang="en-US" altLang="ko-KR" sz="2000" i="1"/>
              <a:t>h</a:t>
            </a:r>
            <a:r>
              <a:rPr lang="en-US" altLang="ko-KR" sz="2000" baseline="-25000"/>
              <a:t>2</a:t>
            </a:r>
            <a:r>
              <a:rPr lang="en-US" altLang="ko-KR" sz="2000"/>
              <a:t>) = 0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 baseline="-25000"/>
              <a:t>3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 = .3,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  <a:r>
              <a:rPr lang="en-US" altLang="ko-KR" sz="2000"/>
              <a:t>|</a:t>
            </a:r>
            <a:r>
              <a:rPr lang="en-US" altLang="ko-KR" sz="2000" i="1"/>
              <a:t>h</a:t>
            </a:r>
            <a:r>
              <a:rPr lang="en-US" altLang="ko-KR" sz="2000" baseline="-25000"/>
              <a:t>3</a:t>
            </a:r>
            <a:r>
              <a:rPr lang="en-US" altLang="ko-KR" sz="2000"/>
              <a:t>) = 1,  </a:t>
            </a:r>
            <a:r>
              <a:rPr lang="en-US" altLang="ko-KR" sz="2000" i="1"/>
              <a:t>P</a:t>
            </a:r>
            <a:r>
              <a:rPr lang="en-US" altLang="ko-KR" sz="2000"/>
              <a:t>(+|</a:t>
            </a:r>
            <a:r>
              <a:rPr lang="en-US" altLang="ko-KR" sz="2000" i="1"/>
              <a:t>h</a:t>
            </a:r>
            <a:r>
              <a:rPr lang="en-US" altLang="ko-KR" sz="2000" baseline="-25000"/>
              <a:t>3</a:t>
            </a:r>
            <a:r>
              <a:rPr lang="en-US" altLang="ko-KR" sz="2000"/>
              <a:t>) = 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	therefore</a:t>
            </a:r>
          </a:p>
          <a:p>
            <a:endParaRPr lang="en-US" altLang="ko-KR" sz="360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	and</a:t>
            </a:r>
          </a:p>
        </p:txBody>
      </p:sp>
      <p:pic>
        <p:nvPicPr>
          <p:cNvPr id="201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466975"/>
            <a:ext cx="32385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7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4613275"/>
            <a:ext cx="2857500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7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715000"/>
            <a:ext cx="37814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28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1E12-B6D7-40DF-905C-A99FE8C432C4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Gibbs Classifier</a:t>
            </a:r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 altLang="ko-KR" sz="2400"/>
              <a:t>Bayes optimal classifier provides best result, but can be expensive if many hypotheses.</a:t>
            </a:r>
          </a:p>
          <a:p>
            <a:r>
              <a:rPr lang="en-US" altLang="ko-KR" sz="2400"/>
              <a:t>Gibbs algorithm:</a:t>
            </a:r>
          </a:p>
          <a:p>
            <a:pPr lvl="1">
              <a:buFontTx/>
              <a:buNone/>
            </a:pPr>
            <a:r>
              <a:rPr lang="en-US" altLang="ko-KR" sz="2000">
                <a:solidFill>
                  <a:srgbClr val="0066CC"/>
                </a:solidFill>
              </a:rPr>
              <a:t>1.</a:t>
            </a:r>
            <a:r>
              <a:rPr lang="en-US" altLang="ko-KR" sz="2000"/>
              <a:t> Choose one hypothesis at random, according to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</a:t>
            </a:r>
          </a:p>
          <a:p>
            <a:pPr lvl="1">
              <a:buFontTx/>
              <a:buNone/>
            </a:pPr>
            <a:r>
              <a:rPr lang="en-US" altLang="ko-KR" sz="2000">
                <a:solidFill>
                  <a:srgbClr val="0066CC"/>
                </a:solidFill>
              </a:rPr>
              <a:t>2.</a:t>
            </a:r>
            <a:r>
              <a:rPr lang="en-US" altLang="ko-KR" sz="2000"/>
              <a:t> Use this to classify new instance</a:t>
            </a:r>
          </a:p>
          <a:p>
            <a:r>
              <a:rPr lang="en-US" altLang="ko-KR" sz="2400"/>
              <a:t>Surprising fact: Assume target concepts are drawn at random from </a:t>
            </a:r>
            <a:r>
              <a:rPr lang="en-US" altLang="ko-KR" sz="2400" i="1"/>
              <a:t>H</a:t>
            </a:r>
            <a:r>
              <a:rPr lang="en-US" altLang="ko-KR" sz="2400"/>
              <a:t> according to priors on </a:t>
            </a:r>
            <a:r>
              <a:rPr lang="en-US" altLang="ko-KR" sz="2400" i="1"/>
              <a:t>H</a:t>
            </a:r>
            <a:r>
              <a:rPr lang="en-US" altLang="ko-KR" sz="2400"/>
              <a:t>. Then: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000" i="1"/>
              <a:t>E</a:t>
            </a:r>
            <a:r>
              <a:rPr lang="en-US" altLang="ko-KR" sz="2000"/>
              <a:t>[</a:t>
            </a:r>
            <a:r>
              <a:rPr lang="en-US" altLang="ko-KR" sz="2000" i="1"/>
              <a:t>error</a:t>
            </a:r>
            <a:r>
              <a:rPr lang="en-US" altLang="ko-KR" sz="2000" i="1" baseline="-25000"/>
              <a:t>Gibbs</a:t>
            </a:r>
            <a:r>
              <a:rPr lang="en-US" altLang="ko-KR" sz="2000"/>
              <a:t>]  </a:t>
            </a:r>
            <a:r>
              <a:rPr lang="en-US" altLang="ko-KR" sz="2000">
                <a:sym typeface="Symbol" panose="05050102010706020507" pitchFamily="18" charset="2"/>
              </a:rPr>
              <a:t>  2</a:t>
            </a:r>
            <a:r>
              <a:rPr lang="en-US" altLang="ko-KR" sz="2000" i="1"/>
              <a:t>E </a:t>
            </a:r>
            <a:r>
              <a:rPr lang="en-US" altLang="ko-KR" sz="2000"/>
              <a:t>[</a:t>
            </a:r>
            <a:r>
              <a:rPr lang="en-US" altLang="ko-KR" sz="2000" i="1"/>
              <a:t>error</a:t>
            </a:r>
            <a:r>
              <a:rPr lang="en-US" altLang="ko-KR" sz="2000" i="1" baseline="-25000"/>
              <a:t>BayesOptional</a:t>
            </a:r>
            <a:r>
              <a:rPr lang="en-US" altLang="ko-KR" sz="2000"/>
              <a:t>]</a:t>
            </a:r>
            <a:r>
              <a:rPr lang="en-US" altLang="ko-KR" sz="2400"/>
              <a:t> </a:t>
            </a:r>
          </a:p>
          <a:p>
            <a:r>
              <a:rPr lang="en-US" altLang="ko-KR" sz="2400"/>
              <a:t>Suppose correct, uniform prior distribution over </a:t>
            </a:r>
            <a:r>
              <a:rPr lang="en-US" altLang="ko-KR" sz="2400" i="1"/>
              <a:t>H</a:t>
            </a:r>
            <a:r>
              <a:rPr lang="en-US" altLang="ko-KR" sz="2400"/>
              <a:t>, then</a:t>
            </a:r>
          </a:p>
          <a:p>
            <a:pPr lvl="1"/>
            <a:r>
              <a:rPr lang="en-US" altLang="ko-KR" sz="2000"/>
              <a:t>Pick any hypothesis from </a:t>
            </a:r>
            <a:r>
              <a:rPr lang="en-US" altLang="ko-KR" sz="2000" i="1"/>
              <a:t>VS</a:t>
            </a:r>
            <a:r>
              <a:rPr lang="en-US" altLang="ko-KR" sz="2000"/>
              <a:t>, with uniform probability</a:t>
            </a:r>
          </a:p>
          <a:p>
            <a:pPr lvl="1"/>
            <a:r>
              <a:rPr lang="en-US" altLang="ko-KR" sz="2000"/>
              <a:t>Its expected error no worse than twice Bayes optimal</a:t>
            </a:r>
          </a:p>
        </p:txBody>
      </p:sp>
    </p:spTree>
    <p:extLst>
      <p:ext uri="{BB962C8B-B14F-4D97-AF65-F5344CB8AC3E}">
        <p14:creationId xmlns:p14="http://schemas.microsoft.com/office/powerpoint/2010/main" val="3653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ML setting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 smtClean="0"/>
              <a:t>Bayesian Analysis</a:t>
            </a:r>
          </a:p>
          <a:p>
            <a:pPr lvl="1">
              <a:lnSpc>
                <a:spcPct val="110000"/>
              </a:lnSpc>
              <a:spcBef>
                <a:spcPts val="544"/>
              </a:spcBef>
              <a:buClr>
                <a:schemeClr val="dk1"/>
              </a:buClr>
              <a:buSzPts val="2720"/>
            </a:pPr>
            <a:r>
              <a:rPr lang="en-GB" sz="2400" dirty="0" smtClean="0"/>
              <a:t>start </a:t>
            </a:r>
            <a:r>
              <a:rPr lang="en-GB" sz="2400" dirty="0"/>
              <a:t>with </a:t>
            </a:r>
            <a:r>
              <a:rPr lang="en-GB" sz="2400" dirty="0" smtClean="0"/>
              <a:t>some belief about the system, </a:t>
            </a:r>
            <a:r>
              <a:rPr lang="en-GB" sz="2400" dirty="0"/>
              <a:t>called a prior. </a:t>
            </a:r>
          </a:p>
          <a:p>
            <a:pPr lvl="1">
              <a:lnSpc>
                <a:spcPct val="110000"/>
              </a:lnSpc>
              <a:spcBef>
                <a:spcPts val="544"/>
              </a:spcBef>
              <a:buClr>
                <a:schemeClr val="dk1"/>
              </a:buClr>
              <a:buSzPts val="2720"/>
            </a:pPr>
            <a:r>
              <a:rPr lang="en-GB" sz="2400" dirty="0" smtClean="0"/>
              <a:t>Then </a:t>
            </a:r>
            <a:r>
              <a:rPr lang="en-GB" sz="2400" dirty="0"/>
              <a:t>we obtain some data and use it to update our belief. </a:t>
            </a:r>
            <a:endParaRPr lang="en-GB" dirty="0"/>
          </a:p>
          <a:p>
            <a:pPr lvl="1">
              <a:lnSpc>
                <a:spcPct val="110000"/>
              </a:lnSpc>
              <a:spcBef>
                <a:spcPts val="544"/>
              </a:spcBef>
              <a:buClr>
                <a:schemeClr val="dk1"/>
              </a:buClr>
              <a:buSzPts val="2720"/>
            </a:pPr>
            <a:r>
              <a:rPr lang="en-GB" sz="2400" dirty="0"/>
              <a:t>The outcome is called a posterior. </a:t>
            </a:r>
            <a:endParaRPr lang="en-GB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ML Setting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8046"/>
            <a:ext cx="8229600" cy="452596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380"/>
            </a:pPr>
            <a:r>
              <a:rPr lang="en-GB" sz="2400" dirty="0" smtClean="0"/>
              <a:t>P(h </a:t>
            </a:r>
            <a:r>
              <a:rPr lang="en-GB" sz="2400" dirty="0"/>
              <a:t>| </a:t>
            </a:r>
            <a:r>
              <a:rPr lang="en-GB" sz="2400" dirty="0" smtClean="0"/>
              <a:t>D) </a:t>
            </a:r>
            <a:r>
              <a:rPr lang="en-GB" sz="2400" dirty="0"/>
              <a:t>a </a:t>
            </a:r>
            <a:r>
              <a:rPr lang="en-GB" sz="2400" dirty="0" smtClean="0"/>
              <a:t>posterior</a:t>
            </a:r>
            <a:r>
              <a:rPr lang="en-GB" sz="2400" dirty="0"/>
              <a:t> </a:t>
            </a:r>
            <a:r>
              <a:rPr lang="en-GB" sz="2400" dirty="0" smtClean="0"/>
              <a:t>determines the class label</a:t>
            </a:r>
            <a:endParaRPr lang="en-GB" sz="2400" dirty="0"/>
          </a:p>
          <a:p>
            <a:pPr lvl="0">
              <a:spcBef>
                <a:spcPts val="476"/>
              </a:spcBef>
              <a:buClr>
                <a:schemeClr val="dk1"/>
              </a:buClr>
              <a:buSzPts val="2380"/>
            </a:pPr>
            <a:r>
              <a:rPr lang="en-GB" sz="2400" dirty="0"/>
              <a:t>It’s a probability distribution over model parameters obtained from prior beliefs and data</a:t>
            </a:r>
            <a:r>
              <a:rPr lang="en-GB" sz="2400" dirty="0" smtClean="0"/>
              <a:t>. </a:t>
            </a:r>
            <a:endParaRPr lang="en-GB" sz="2400" dirty="0"/>
          </a:p>
          <a:p>
            <a:pPr lvl="0">
              <a:spcBef>
                <a:spcPts val="476"/>
              </a:spcBef>
              <a:buClr>
                <a:schemeClr val="dk1"/>
              </a:buClr>
              <a:buSzPts val="2380"/>
            </a:pPr>
            <a:r>
              <a:rPr lang="en-GB" sz="2400" dirty="0"/>
              <a:t>When one uses likelihood to get point estimates of model parameters, it’s called </a:t>
            </a:r>
            <a:r>
              <a:rPr lang="en-GB" sz="2400" dirty="0" smtClean="0"/>
              <a:t>Maximum Likelihood estimation or </a:t>
            </a:r>
            <a:r>
              <a:rPr lang="en-GB" sz="2400" dirty="0"/>
              <a:t>MLE. </a:t>
            </a:r>
            <a:r>
              <a:rPr lang="en-GB" sz="2400" dirty="0" smtClean="0"/>
              <a:t> </a:t>
            </a:r>
            <a:endParaRPr lang="en-GB" sz="2400" dirty="0"/>
          </a:p>
          <a:p>
            <a:pPr lvl="0">
              <a:spcBef>
                <a:spcPts val="476"/>
              </a:spcBef>
              <a:buClr>
                <a:schemeClr val="dk1"/>
              </a:buClr>
              <a:buSzPts val="2380"/>
            </a:pPr>
            <a:r>
              <a:rPr lang="en-GB" sz="2400" dirty="0"/>
              <a:t>If one also takes the prior into account, then it’s </a:t>
            </a:r>
            <a:r>
              <a:rPr lang="en-GB" sz="2400" dirty="0" smtClean="0"/>
              <a:t>maximum a posteriori estimation (</a:t>
            </a:r>
            <a:r>
              <a:rPr lang="en-GB" sz="2400" dirty="0"/>
              <a:t>MAP). </a:t>
            </a:r>
          </a:p>
          <a:p>
            <a:pPr lvl="0">
              <a:spcBef>
                <a:spcPts val="476"/>
              </a:spcBef>
              <a:buClr>
                <a:schemeClr val="dk1"/>
              </a:buClr>
              <a:buSzPts val="2380"/>
            </a:pPr>
            <a:r>
              <a:rPr lang="en-GB" sz="2400" dirty="0"/>
              <a:t>MLE and MAP are the same if the prior is </a:t>
            </a:r>
            <a:r>
              <a:rPr lang="en-GB" sz="2400" dirty="0" smtClean="0"/>
              <a:t>uniform</a:t>
            </a:r>
          </a:p>
          <a:p>
            <a:pPr lvl="0">
              <a:spcBef>
                <a:spcPts val="476"/>
              </a:spcBef>
              <a:buClr>
                <a:schemeClr val="dk1"/>
              </a:buClr>
              <a:buSzPts val="2380"/>
            </a:pPr>
            <a:r>
              <a:rPr lang="en-GB" sz="2400" dirty="0" smtClean="0"/>
              <a:t>This forms the basis for Naïve Bayes classifier</a:t>
            </a: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Bayesian learning algorithms that calculate explicit probabilities for hypotheses, such as the naive Bayes classifier, are among the most practical approaches to certain types of learning </a:t>
            </a:r>
            <a:r>
              <a:rPr lang="en-US" dirty="0" smtClean="0"/>
              <a:t>problems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example: Problem </a:t>
            </a:r>
            <a:r>
              <a:rPr lang="en-US" dirty="0"/>
              <a:t>of learning to classify text documents such as electronic news articles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such learning tasks, the naive Bayes classifier is among the most effective algorithms known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Bayesian Learning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42900" y="4294200"/>
            <a:ext cx="8458200" cy="2209800"/>
          </a:xfrm>
        </p:spPr>
        <p:txBody>
          <a:bodyPr rtlCol="0">
            <a:normAutofit/>
          </a:bodyPr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>
                <a:latin typeface="+mn-lt"/>
                <a:cs typeface="Courier New" pitchFamily="49" charset="0"/>
              </a:rPr>
              <a:t>Lecture No. – 4</a:t>
            </a:r>
            <a:r>
              <a:rPr lang="en-US" sz="3600" dirty="0" smtClean="0">
                <a:latin typeface="+mn-lt"/>
                <a:cs typeface="Courier New" pitchFamily="49" charset="0"/>
              </a:rPr>
              <a:t> | Naïve Bayes Classifier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Date </a:t>
            </a:r>
            <a:r>
              <a:rPr lang="en-US" sz="3600" dirty="0">
                <a:latin typeface="+mn-lt"/>
                <a:cs typeface="Courier New" pitchFamily="49" charset="0"/>
              </a:rPr>
              <a:t>– </a:t>
            </a:r>
            <a:r>
              <a:rPr lang="en-US" sz="3600" dirty="0" smtClean="0">
                <a:latin typeface="+mn-lt"/>
                <a:cs typeface="Courier New" pitchFamily="49" charset="0"/>
              </a:rPr>
              <a:t>20/09/2020</a:t>
            </a:r>
            <a:endParaRPr lang="en-US" sz="3600" dirty="0">
              <a:latin typeface="+mn-lt"/>
              <a:cs typeface="Courier New" pitchFamily="49" charset="0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>
                <a:latin typeface="+mn-lt"/>
                <a:cs typeface="Courier New" pitchFamily="49" charset="0"/>
              </a:rPr>
              <a:t>Time – </a:t>
            </a:r>
            <a:r>
              <a:rPr lang="en-US" sz="3600" dirty="0" smtClean="0">
                <a:latin typeface="+mn-lt"/>
                <a:cs typeface="Courier New" pitchFamily="49" charset="0"/>
              </a:rPr>
              <a:t>1:55 </a:t>
            </a:r>
            <a:r>
              <a:rPr lang="en-US" sz="3600" dirty="0">
                <a:latin typeface="+mn-lt"/>
                <a:cs typeface="Courier New" pitchFamily="49" charset="0"/>
              </a:rPr>
              <a:t>P</a:t>
            </a:r>
            <a:r>
              <a:rPr lang="en-US" sz="3600" dirty="0" smtClean="0">
                <a:latin typeface="+mn-lt"/>
                <a:cs typeface="Courier New" pitchFamily="49" charset="0"/>
              </a:rPr>
              <a:t>M </a:t>
            </a:r>
            <a:r>
              <a:rPr lang="en-US" sz="3600" dirty="0">
                <a:latin typeface="+mn-lt"/>
                <a:cs typeface="Courier New" pitchFamily="49" charset="0"/>
              </a:rPr>
              <a:t>– 4</a:t>
            </a:r>
            <a:r>
              <a:rPr lang="en-US" sz="3600" dirty="0" smtClean="0">
                <a:latin typeface="+mn-lt"/>
                <a:cs typeface="Courier New" pitchFamily="49" charset="0"/>
              </a:rPr>
              <a:t>:00 </a:t>
            </a:r>
            <a:r>
              <a:rPr lang="en-US" sz="3600" dirty="0">
                <a:latin typeface="+mn-lt"/>
                <a:cs typeface="Courier New" pitchFamily="49" charset="0"/>
              </a:rPr>
              <a:t>P</a:t>
            </a:r>
            <a:r>
              <a:rPr lang="en-US" sz="3600" dirty="0" smtClean="0">
                <a:latin typeface="+mn-lt"/>
                <a:cs typeface="Courier New" pitchFamily="49" charset="0"/>
              </a:rPr>
              <a:t>M</a:t>
            </a:r>
            <a:endParaRPr lang="en-US" sz="3600" dirty="0"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/>
          <p:cNvSpPr>
            <a:spLocks noGrp="1"/>
          </p:cNvSpPr>
          <p:nvPr>
            <p:ph type="sldNum" sz="quarter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fld id="{36D644AB-E39F-4C78-9986-D66EE2B8E8D9}" type="slidenum">
              <a:rPr lang="en-US" altLang="en-US" sz="900">
                <a:solidFill>
                  <a:prstClr val="black"/>
                </a:solidFill>
              </a:rPr>
              <a:pPr defTabSz="685800" eaLnBrk="1" hangingPunct="1">
                <a:spcBef>
                  <a:spcPct val="0"/>
                </a:spcBef>
                <a:buClrTx/>
                <a:buSzTx/>
                <a:buNone/>
              </a:pPr>
              <a:t>20</a:t>
            </a:fld>
            <a:endParaRPr lang="en-US" altLang="en-US" sz="900">
              <a:solidFill>
                <a:prstClr val="black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5100" y="376238"/>
            <a:ext cx="8978900" cy="1222375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C146048-AB10-4ADB-8274-3710159447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3842" y="1391113"/>
            <a:ext cx="8761416" cy="729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Two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events A and B are independent if and only if P(A∩B)=P(A)P(B).</a:t>
            </a: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if </a:t>
            </a:r>
            <a:r>
              <a:rPr lang="en-US" altLang="en-US" sz="2400" dirty="0">
                <a:solidFill>
                  <a:srgbClr val="333333"/>
                </a:solidFill>
                <a:latin typeface="Times New Roman" panose="02020603050405020304" pitchFamily="18" charset="0"/>
              </a:rPr>
              <a:t>two events A and B are independent </a:t>
            </a:r>
            <a:r>
              <a:rPr lang="en-US" altLang="en-US" sz="2400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then</a:t>
            </a:r>
            <a:r>
              <a:rPr lang="en-US" altLang="en-US" sz="2400" dirty="0">
                <a:solidFill>
                  <a:srgbClr val="333333"/>
                </a:solidFill>
                <a:latin typeface="Times New Roman" panose="02020603050405020304" pitchFamily="18" charset="0"/>
              </a:rPr>
              <a:t> P(A|B)=P(A</a:t>
            </a:r>
            <a:r>
              <a:rPr lang="en-US" altLang="en-US" sz="2400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 </a:t>
            </a:r>
            <a:endParaRPr lang="en-US" altLang="en-US" sz="2400" dirty="0">
              <a:latin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altLang="en-US" sz="2400" dirty="0" smtClean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In </a:t>
            </a:r>
            <a:r>
              <a:rPr lang="en-US" altLang="en-US" sz="2400" dirty="0">
                <a:solidFill>
                  <a:srgbClr val="333333"/>
                </a:solidFill>
                <a:latin typeface="Times New Roman" panose="02020603050405020304" pitchFamily="18" charset="0"/>
              </a:rPr>
              <a:t>general, for n events A1,A2,⋯,An to be independent we must have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425E9D-5B1E-4576-84A1-01546B31D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67000"/>
            <a:ext cx="2781665" cy="1916591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8A5B2C6-E9F1-4E4A-B65D-EE815929C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434" y="2066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943853-7439-49EA-816E-309AD421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62" y="5311028"/>
            <a:ext cx="7017575" cy="8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66700" lvl="1" indent="-266700"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en-US" sz="2400" dirty="0"/>
              <a:t>Conditional Probability is a measure of the probability of an event given that </a:t>
            </a:r>
            <a:r>
              <a:rPr lang="en-US" sz="2400" dirty="0" smtClean="0"/>
              <a:t>another </a:t>
            </a:r>
            <a:r>
              <a:rPr lang="en-US" sz="2400" dirty="0"/>
              <a:t>event has already occurred</a:t>
            </a:r>
            <a:r>
              <a:rPr lang="en-US" sz="2400" dirty="0" smtClean="0"/>
              <a:t>.</a:t>
            </a:r>
          </a:p>
          <a:p>
            <a:pPr marL="266700" lvl="1" indent="-266700"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en-US" sz="2400" dirty="0" smtClean="0"/>
              <a:t>If </a:t>
            </a:r>
            <a:r>
              <a:rPr lang="en-US" sz="2400" dirty="0"/>
              <a:t>the event of interest is A and the event B is known or assumed to have occurred.</a:t>
            </a:r>
          </a:p>
          <a:p>
            <a:pPr marL="266700" lvl="1" indent="-266700"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en-US" sz="2400" dirty="0"/>
              <a:t>This probability is written </a:t>
            </a:r>
            <a:r>
              <a:rPr lang="en-US" sz="2400" i="1" dirty="0"/>
              <a:t>P(A|B)</a:t>
            </a:r>
            <a:r>
              <a:rPr lang="en-US" sz="2400" dirty="0"/>
              <a:t>, notation for the </a:t>
            </a:r>
            <a:r>
              <a:rPr lang="en-US" sz="2400" i="1" dirty="0"/>
              <a:t>probability of A given B</a:t>
            </a:r>
            <a:r>
              <a:rPr lang="en-US" sz="2400" dirty="0"/>
              <a:t>. </a:t>
            </a:r>
          </a:p>
          <a:p>
            <a:pPr marL="266700" lvl="1" indent="-266700">
              <a:buFont typeface="Wingdings" panose="05000000000000000000" pitchFamily="2" charset="2"/>
              <a:buChar char="§"/>
              <a:tabLst>
                <a:tab pos="266700" algn="l"/>
              </a:tabLst>
            </a:pP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51460" y="629443"/>
            <a:ext cx="6991350" cy="7651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9A20139-9185-43F7-AC23-B9B80FC7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23" y="4343400"/>
            <a:ext cx="3724354" cy="14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1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3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 for Conditional Probability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6182BDC-648E-4ADC-84D2-61614327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00" y="1424463"/>
            <a:ext cx="6163200" cy="577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52933C-06A8-425C-8AC8-05A9C6E5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00" y="2085389"/>
            <a:ext cx="6415200" cy="770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6A8F22-69C6-4CF3-875F-75E7B17FC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00" y="2939308"/>
            <a:ext cx="7020000" cy="2318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C32E44-46DA-49B7-95A5-431AAEEEA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00" y="5341651"/>
            <a:ext cx="7423200" cy="8835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D84CF96-7835-4C6A-B60E-9306ED4299A6}"/>
              </a:ext>
            </a:extLst>
          </p:cNvPr>
          <p:cNvSpPr/>
          <p:nvPr/>
        </p:nvSpPr>
        <p:spPr>
          <a:xfrm>
            <a:off x="700200" y="6204449"/>
            <a:ext cx="777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7"/>
              </a:rPr>
              <a:t>https://www.probabilitycourse.com/chapter1/1_4_0_conditional_probability.php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6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independence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b="1" dirty="0" smtClean="0"/>
                  <a:t>Definition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conditionally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if the </a:t>
                </a:r>
                <a:r>
                  <a:rPr lang="en-US" dirty="0"/>
                  <a:t>probability distribution governing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independent of </a:t>
                </a: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given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Thunder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Rain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Lightning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Thunder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Lightning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07" t="-2156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</p:spTree>
    <p:extLst>
      <p:ext uri="{BB962C8B-B14F-4D97-AF65-F5344CB8AC3E}">
        <p14:creationId xmlns:p14="http://schemas.microsoft.com/office/powerpoint/2010/main" val="41557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conditional independence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64444"/>
                <a:ext cx="8534400" cy="51054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Naïve Bayes assumes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are conditionally independent 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General form: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How </a:t>
                </a:r>
                <a:r>
                  <a:rPr lang="en-US" dirty="0" smtClean="0"/>
                  <a:t>many parameters to describe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 smtClean="0"/>
                  <a:t>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64444"/>
                <a:ext cx="8534400" cy="5105400"/>
              </a:xfrm>
              <a:blipFill rotWithShape="0">
                <a:blip r:embed="rId2"/>
                <a:stretch>
                  <a:fillRect l="-1714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43800" y="6096000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</p:spTree>
    <p:extLst>
      <p:ext uri="{BB962C8B-B14F-4D97-AF65-F5344CB8AC3E}">
        <p14:creationId xmlns:p14="http://schemas.microsoft.com/office/powerpoint/2010/main" val="41581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48" y="533400"/>
            <a:ext cx="7023847" cy="850106"/>
          </a:xfrm>
        </p:spPr>
        <p:txBody>
          <a:bodyPr/>
          <a:lstStyle/>
          <a:p>
            <a:r>
              <a:rPr lang="en-US" b="1" dirty="0" smtClean="0"/>
              <a:t>Naïve Bayes Independence assumption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</a:t>
                </a:r>
                <a:r>
                  <a:rPr lang="en-US" sz="2400" u="sng" dirty="0"/>
                  <a:t>conditionally independent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8" y="5726907"/>
            <a:ext cx="1302620" cy="399256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</p:spTree>
    <p:extLst>
      <p:ext uri="{BB962C8B-B14F-4D97-AF65-F5344CB8AC3E}">
        <p14:creationId xmlns:p14="http://schemas.microsoft.com/office/powerpoint/2010/main" val="460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</a:t>
            </a:r>
            <a:r>
              <a:rPr lang="en-US" dirty="0" smtClean="0"/>
              <a:t>Bayes classifier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Bayes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⋯,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,⋯,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dirty="0" smtClean="0"/>
                  <a:t>Assume conditional independence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’s: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⋯,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b="0" dirty="0" smtClean="0"/>
              </a:p>
              <a:p>
                <a:r>
                  <a:rPr lang="en-US" b="0" dirty="0" smtClean="0"/>
                  <a:t>Pick </a:t>
                </a:r>
                <a:r>
                  <a:rPr lang="en-US" b="0" dirty="0" smtClean="0"/>
                  <a:t>the most probable (MAP)  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8" y="5726907"/>
            <a:ext cx="1302620" cy="399256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184073" y="5657057"/>
            <a:ext cx="76200" cy="46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81400" y="601684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6103434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096000" y="5657057"/>
            <a:ext cx="76200" cy="46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9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NAÏVE BAYES CLASSIFIER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ＭＳ Ｐゴシック" panose="020B0600070205080204" pitchFamily="34" charset="-128"/>
              </a:rPr>
              <a:t>Assume independence among attributes X</a:t>
            </a:r>
            <a:r>
              <a:rPr 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sz="2400" dirty="0">
                <a:ea typeface="ＭＳ Ｐゴシック" panose="020B0600070205080204" pitchFamily="34" charset="-128"/>
              </a:rPr>
              <a:t> when class is given:    </a:t>
            </a:r>
          </a:p>
          <a:p>
            <a:pPr lvl="1"/>
            <a:r>
              <a:rPr lang="en-US" sz="2400" dirty="0">
                <a:ea typeface="ＭＳ Ｐゴシック" panose="020B0600070205080204" pitchFamily="34" charset="-128"/>
              </a:rPr>
              <a:t>P(X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1</a:t>
            </a:r>
            <a:r>
              <a:rPr lang="en-US" sz="2400" dirty="0">
                <a:ea typeface="ＭＳ Ｐゴシック" panose="020B0600070205080204" pitchFamily="34" charset="-128"/>
              </a:rPr>
              <a:t>, 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2</a:t>
            </a:r>
            <a:r>
              <a:rPr lang="en-US" sz="2400" dirty="0">
                <a:ea typeface="ＭＳ Ｐゴシック" panose="020B0600070205080204" pitchFamily="34" charset="-128"/>
              </a:rPr>
              <a:t>, …, </a:t>
            </a:r>
            <a:r>
              <a:rPr lang="en-US" sz="2400" dirty="0" err="1">
                <a:ea typeface="ＭＳ Ｐゴシック" panose="020B0600070205080204" pitchFamily="34" charset="-128"/>
              </a:rPr>
              <a:t>X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d</a:t>
            </a:r>
            <a:r>
              <a:rPr lang="en-US" sz="2400" baseline="-25000" dirty="0">
                <a:ea typeface="ＭＳ Ｐゴシック" panose="020B0600070205080204" pitchFamily="34" charset="-128"/>
              </a:rPr>
              <a:t> </a:t>
            </a:r>
            <a:r>
              <a:rPr lang="en-US" sz="2400" dirty="0">
                <a:ea typeface="ＭＳ Ｐゴシック" panose="020B0600070205080204" pitchFamily="34" charset="-128"/>
              </a:rPr>
              <a:t>|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= P(X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1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P(X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2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)… P(</a:t>
            </a:r>
            <a:r>
              <a:rPr lang="en-US" sz="2400" dirty="0" err="1">
                <a:ea typeface="ＭＳ Ｐゴシック" panose="020B0600070205080204" pitchFamily="34" charset="-128"/>
              </a:rPr>
              <a:t>X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d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</a:t>
            </a:r>
          </a:p>
          <a:p>
            <a:pPr lvl="1">
              <a:buNone/>
            </a:pPr>
            <a:r>
              <a:rPr lang="en-US" sz="2400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sz="2400" dirty="0">
                <a:ea typeface="ＭＳ Ｐゴシック" panose="020B0600070205080204" pitchFamily="34" charset="-128"/>
              </a:rPr>
              <a:t>Now we can estimate P(X</a:t>
            </a:r>
            <a:r>
              <a:rPr 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for all X</a:t>
            </a:r>
            <a:r>
              <a:rPr 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sz="2400" dirty="0">
                <a:ea typeface="ＭＳ Ｐゴシック" panose="020B0600070205080204" pitchFamily="34" charset="-128"/>
              </a:rPr>
              <a:t> and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 combinations from the training data</a:t>
            </a:r>
          </a:p>
          <a:p>
            <a:pPr lvl="1">
              <a:buNone/>
            </a:pPr>
            <a:endParaRPr 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sz="2400" dirty="0">
                <a:ea typeface="ＭＳ Ｐゴシック" panose="020B0600070205080204" pitchFamily="34" charset="-128"/>
              </a:rPr>
              <a:t>New point is classified to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 if  P(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</a:t>
            </a:r>
            <a:r>
              <a:rPr lang="en-US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</a:t>
            </a:r>
            <a:r>
              <a:rPr lang="en-US" sz="2400" dirty="0">
                <a:ea typeface="ＭＳ Ｐゴシック" panose="020B0600070205080204" pitchFamily="34" charset="-128"/>
              </a:rPr>
              <a:t> P(X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i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 is maximal.</a:t>
            </a:r>
            <a:endParaRPr lang="en-US" dirty="0">
              <a:ea typeface="ＭＳ Ｐゴシック" panose="020B0600070205080204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655320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adopted from “Introduction to Data mining” </a:t>
            </a:r>
            <a:r>
              <a:rPr lang="en-GB" dirty="0" err="1" smtClean="0"/>
              <a:t>Vipin</a:t>
            </a:r>
            <a:r>
              <a:rPr lang="en-GB" dirty="0" smtClean="0"/>
              <a:t> Kumar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5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Naïve Bayes Classifier – Example </a:t>
            </a:r>
            <a:r>
              <a:rPr lang="en-IN" b="1" dirty="0" smtClean="0"/>
              <a:t>1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898450"/>
              </p:ext>
            </p:extLst>
          </p:nvPr>
        </p:nvGraphicFramePr>
        <p:xfrm>
          <a:off x="152400" y="1565917"/>
          <a:ext cx="5181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" name="Worksheet" r:id="rId3" imgW="6057900" imgH="4241800" progId="Excel.Sheet.8">
                  <p:embed/>
                </p:oleObj>
              </mc:Choice>
              <mc:Fallback>
                <p:oleObj name="Worksheet" r:id="rId3" imgW="6057900" imgH="42418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565917"/>
                        <a:ext cx="51816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66886"/>
              </p:ext>
            </p:extLst>
          </p:nvPr>
        </p:nvGraphicFramePr>
        <p:xfrm>
          <a:off x="152400" y="5605603"/>
          <a:ext cx="5153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" name="Worksheet" r:id="rId5" imgW="4876800" imgH="393700" progId="Excel.Sheet.8">
                  <p:embed/>
                </p:oleObj>
              </mc:Choice>
              <mc:Fallback>
                <p:oleObj name="Worksheet" r:id="rId5" imgW="4876800" imgH="3937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605603"/>
                        <a:ext cx="51530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487988" y="2362200"/>
          <a:ext cx="3656012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" name="Equation" r:id="rId7" imgW="4457700" imgH="3149600" progId="Equation.3">
                  <p:embed/>
                </p:oleObj>
              </mc:Choice>
              <mc:Fallback>
                <p:oleObj name="Equation" r:id="rId7" imgW="4457700" imgH="314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2362200"/>
                        <a:ext cx="3656012" cy="258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867400" y="1295400"/>
            <a:ext cx="27432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mtClean="0"/>
              <a:t>A: attributes</a:t>
            </a:r>
          </a:p>
          <a:p>
            <a:pPr>
              <a:spcBef>
                <a:spcPct val="50000"/>
              </a:spcBef>
              <a:defRPr/>
            </a:pPr>
            <a:r>
              <a:rPr lang="en-US" smtClean="0"/>
              <a:t>M: mammals</a:t>
            </a:r>
          </a:p>
          <a:p>
            <a:pPr>
              <a:spcBef>
                <a:spcPct val="50000"/>
              </a:spcBef>
              <a:defRPr/>
            </a:pPr>
            <a:r>
              <a:rPr lang="en-US" smtClean="0"/>
              <a:t>N: non-mammals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91200" y="5257800"/>
            <a:ext cx="27432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mtClean="0"/>
              <a:t>P(A|M)P(M) &gt; P(A|N)P(N)</a:t>
            </a:r>
          </a:p>
          <a:p>
            <a:pPr>
              <a:spcBef>
                <a:spcPct val="50000"/>
              </a:spcBef>
              <a:defRPr/>
            </a:pPr>
            <a:r>
              <a:rPr lang="en-US" smtClean="0"/>
              <a:t>=&gt; Mammals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4384440" y="1785960"/>
              <a:ext cx="598680" cy="5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8600" y="1722600"/>
                <a:ext cx="630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4375800" y="2339640"/>
              <a:ext cx="625320" cy="8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59960" y="2275920"/>
                <a:ext cx="657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/>
              <p14:cNvContentPartPr/>
              <p14:nvPr/>
            </p14:nvContentPartPr>
            <p14:xfrm>
              <a:off x="4375800" y="2875320"/>
              <a:ext cx="598680" cy="63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59960" y="2811960"/>
                <a:ext cx="6303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/>
              <p14:cNvContentPartPr/>
              <p14:nvPr/>
            </p14:nvContentPartPr>
            <p14:xfrm>
              <a:off x="4366800" y="3232440"/>
              <a:ext cx="660960" cy="27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50960" y="3169080"/>
                <a:ext cx="692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/>
              <p14:cNvContentPartPr/>
              <p14:nvPr/>
            </p14:nvContentPartPr>
            <p14:xfrm>
              <a:off x="4366800" y="3929040"/>
              <a:ext cx="669960" cy="18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50960" y="3865680"/>
                <a:ext cx="701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/>
              <p14:cNvContentPartPr/>
              <p14:nvPr/>
            </p14:nvContentPartPr>
            <p14:xfrm>
              <a:off x="4384440" y="4625640"/>
              <a:ext cx="705960" cy="54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68600" y="4561920"/>
                <a:ext cx="737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/>
              <p14:cNvContentPartPr/>
              <p14:nvPr/>
            </p14:nvContentPartPr>
            <p14:xfrm>
              <a:off x="4366800" y="4991760"/>
              <a:ext cx="563040" cy="36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50960" y="4928040"/>
                <a:ext cx="594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/>
              <p14:cNvContentPartPr/>
              <p14:nvPr/>
            </p14:nvContentPartPr>
            <p14:xfrm>
              <a:off x="1187640" y="1803960"/>
              <a:ext cx="268560" cy="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71800" y="1740240"/>
                <a:ext cx="300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/>
              <p14:cNvContentPartPr/>
              <p14:nvPr/>
            </p14:nvContentPartPr>
            <p14:xfrm>
              <a:off x="1187640" y="2357280"/>
              <a:ext cx="250560" cy="36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71800" y="2293920"/>
                <a:ext cx="282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/>
              <p14:cNvContentPartPr/>
              <p14:nvPr/>
            </p14:nvContentPartPr>
            <p14:xfrm>
              <a:off x="1187640" y="2866320"/>
              <a:ext cx="232560" cy="9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71800" y="2802960"/>
                <a:ext cx="264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/>
              <p14:cNvContentPartPr/>
              <p14:nvPr/>
            </p14:nvContentPartPr>
            <p14:xfrm>
              <a:off x="1196640" y="3938040"/>
              <a:ext cx="259560" cy="36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80800" y="3874320"/>
                <a:ext cx="291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/>
              <p14:cNvContentPartPr/>
              <p14:nvPr/>
            </p14:nvContentPartPr>
            <p14:xfrm>
              <a:off x="1187640" y="5027400"/>
              <a:ext cx="2325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71800" y="4964040"/>
                <a:ext cx="264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/>
              <p14:cNvContentPartPr/>
              <p14:nvPr/>
            </p14:nvContentPartPr>
            <p14:xfrm>
              <a:off x="1223640" y="3268440"/>
              <a:ext cx="223560" cy="9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07440" y="3204720"/>
                <a:ext cx="255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/>
              <p14:cNvContentPartPr/>
              <p14:nvPr/>
            </p14:nvContentPartPr>
            <p14:xfrm>
              <a:off x="1973520" y="1812600"/>
              <a:ext cx="232560" cy="27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57680" y="1749240"/>
                <a:ext cx="264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/>
              <p14:cNvContentPartPr/>
              <p14:nvPr/>
            </p14:nvContentPartPr>
            <p14:xfrm>
              <a:off x="1937880" y="2384280"/>
              <a:ext cx="232560" cy="27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22040" y="2320560"/>
                <a:ext cx="2642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/>
              <p14:cNvContentPartPr/>
              <p14:nvPr/>
            </p14:nvContentPartPr>
            <p14:xfrm>
              <a:off x="1964520" y="3241440"/>
              <a:ext cx="205920" cy="450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948680" y="3178080"/>
                <a:ext cx="2376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/>
              <p14:cNvContentPartPr/>
              <p14:nvPr/>
            </p14:nvContentPartPr>
            <p14:xfrm>
              <a:off x="1991520" y="3955680"/>
              <a:ext cx="187920" cy="9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75680" y="3892320"/>
                <a:ext cx="219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/>
              <p14:cNvContentPartPr/>
              <p14:nvPr/>
            </p14:nvContentPartPr>
            <p14:xfrm>
              <a:off x="1982520" y="4652280"/>
              <a:ext cx="232560" cy="36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66680" y="4588920"/>
                <a:ext cx="264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/>
              <p14:cNvContentPartPr/>
              <p14:nvPr/>
            </p14:nvContentPartPr>
            <p14:xfrm>
              <a:off x="1982520" y="5018400"/>
              <a:ext cx="232560" cy="273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66680" y="4955040"/>
                <a:ext cx="264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Ink 27"/>
              <p14:cNvContentPartPr/>
              <p14:nvPr/>
            </p14:nvContentPartPr>
            <p14:xfrm>
              <a:off x="2786040" y="2366280"/>
              <a:ext cx="223920" cy="9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70200" y="2302920"/>
                <a:ext cx="255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Ink 28"/>
              <p14:cNvContentPartPr/>
              <p14:nvPr/>
            </p14:nvContentPartPr>
            <p14:xfrm>
              <a:off x="2795040" y="2339640"/>
              <a:ext cx="250560" cy="18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79200" y="2275920"/>
                <a:ext cx="2822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Ink 29"/>
              <p14:cNvContentPartPr/>
              <p14:nvPr/>
            </p14:nvContentPartPr>
            <p14:xfrm>
              <a:off x="2768400" y="5027400"/>
              <a:ext cx="223560" cy="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752560" y="4964040"/>
                <a:ext cx="255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/>
              <p14:cNvContentPartPr/>
              <p14:nvPr/>
            </p14:nvContentPartPr>
            <p14:xfrm>
              <a:off x="3580920" y="2366280"/>
              <a:ext cx="169920" cy="3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65080" y="2302920"/>
                <a:ext cx="201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/>
              <p14:cNvContentPartPr/>
              <p14:nvPr/>
            </p14:nvContentPartPr>
            <p14:xfrm>
              <a:off x="3562920" y="5018400"/>
              <a:ext cx="187920" cy="18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47080" y="4955040"/>
                <a:ext cx="219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/>
              <p14:cNvContentPartPr/>
              <p14:nvPr/>
            </p14:nvContentPartPr>
            <p14:xfrm>
              <a:off x="1214640" y="3447000"/>
              <a:ext cx="232560" cy="3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98800" y="3383280"/>
                <a:ext cx="264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/>
              <p14:cNvContentPartPr/>
              <p14:nvPr/>
            </p14:nvContentPartPr>
            <p14:xfrm>
              <a:off x="2786040" y="2196720"/>
              <a:ext cx="232560" cy="183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70200" y="2133360"/>
                <a:ext cx="2642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/>
              <p14:cNvContentPartPr/>
              <p14:nvPr/>
            </p14:nvContentPartPr>
            <p14:xfrm>
              <a:off x="2777400" y="3393360"/>
              <a:ext cx="259200" cy="626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61560" y="3329640"/>
                <a:ext cx="290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/>
              <p14:cNvContentPartPr/>
              <p14:nvPr/>
            </p14:nvContentPartPr>
            <p14:xfrm>
              <a:off x="2786040" y="4134600"/>
              <a:ext cx="214920" cy="90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770200" y="4070880"/>
                <a:ext cx="246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/>
              <p14:cNvContentPartPr/>
              <p14:nvPr/>
            </p14:nvContentPartPr>
            <p14:xfrm>
              <a:off x="3571920" y="2018160"/>
              <a:ext cx="196920" cy="270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56080" y="1954440"/>
                <a:ext cx="228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" name="Ink 37"/>
              <p14:cNvContentPartPr/>
              <p14:nvPr/>
            </p14:nvContentPartPr>
            <p14:xfrm>
              <a:off x="3580920" y="2178720"/>
              <a:ext cx="161280" cy="3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565080" y="2115360"/>
                <a:ext cx="192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9" name="Ink 38"/>
              <p14:cNvContentPartPr/>
              <p14:nvPr/>
            </p14:nvContentPartPr>
            <p14:xfrm>
              <a:off x="3571920" y="3429000"/>
              <a:ext cx="143280" cy="270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56080" y="3365640"/>
                <a:ext cx="174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0" name="Ink 39"/>
              <p14:cNvContentPartPr/>
              <p14:nvPr/>
            </p14:nvContentPartPr>
            <p14:xfrm>
              <a:off x="3589920" y="4161240"/>
              <a:ext cx="134280" cy="3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74080" y="4097880"/>
                <a:ext cx="165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1" name="Ink 40"/>
              <p14:cNvContentPartPr/>
              <p14:nvPr/>
            </p14:nvContentPartPr>
            <p14:xfrm>
              <a:off x="1982520" y="1964520"/>
              <a:ext cx="169920" cy="270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66680" y="1901160"/>
                <a:ext cx="201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" name="Ink 41"/>
              <p14:cNvContentPartPr/>
              <p14:nvPr/>
            </p14:nvContentPartPr>
            <p14:xfrm>
              <a:off x="2000520" y="2178720"/>
              <a:ext cx="178920" cy="18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984680" y="2115360"/>
                <a:ext cx="210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3" name="Ink 42"/>
              <p14:cNvContentPartPr/>
              <p14:nvPr/>
            </p14:nvContentPartPr>
            <p14:xfrm>
              <a:off x="2000520" y="2536200"/>
              <a:ext cx="142920" cy="180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984680" y="2472480"/>
                <a:ext cx="174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4" name="Ink 43"/>
              <p14:cNvContentPartPr/>
              <p14:nvPr/>
            </p14:nvContentPartPr>
            <p14:xfrm>
              <a:off x="1973520" y="2732400"/>
              <a:ext cx="178920" cy="18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957680" y="2669040"/>
                <a:ext cx="210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5" name="Ink 44"/>
              <p14:cNvContentPartPr/>
              <p14:nvPr/>
            </p14:nvContentPartPr>
            <p14:xfrm>
              <a:off x="1946880" y="3429000"/>
              <a:ext cx="241200" cy="9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31040" y="3365640"/>
                <a:ext cx="273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6" name="Ink 45"/>
              <p14:cNvContentPartPr/>
              <p14:nvPr/>
            </p14:nvContentPartPr>
            <p14:xfrm>
              <a:off x="1937880" y="3607560"/>
              <a:ext cx="205560" cy="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922040" y="3544200"/>
                <a:ext cx="237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7" name="Ink 46"/>
              <p14:cNvContentPartPr/>
              <p14:nvPr/>
            </p14:nvContentPartPr>
            <p14:xfrm>
              <a:off x="1991520" y="3786120"/>
              <a:ext cx="160920" cy="273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975680" y="3722760"/>
                <a:ext cx="192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8" name="Ink 47"/>
              <p14:cNvContentPartPr/>
              <p14:nvPr/>
            </p14:nvContentPartPr>
            <p14:xfrm>
              <a:off x="1991520" y="4134600"/>
              <a:ext cx="169920" cy="9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975680" y="4070880"/>
                <a:ext cx="201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9" name="Ink 48"/>
              <p14:cNvContentPartPr/>
              <p14:nvPr/>
            </p14:nvContentPartPr>
            <p14:xfrm>
              <a:off x="1964520" y="4277160"/>
              <a:ext cx="214920" cy="273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948680" y="4213800"/>
                <a:ext cx="246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0" name="Ink 49"/>
              <p14:cNvContentPartPr/>
              <p14:nvPr/>
            </p14:nvContentPartPr>
            <p14:xfrm>
              <a:off x="1982520" y="4473720"/>
              <a:ext cx="187920" cy="3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966680" y="4410360"/>
                <a:ext cx="21960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455612"/>
            <a:ext cx="7467600" cy="7651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IN" sz="2800" b="1" dirty="0"/>
              <a:t>Naïve Bayes Classifier </a:t>
            </a:r>
            <a:r>
              <a:rPr lang="en-IN" sz="2800" b="1" dirty="0" smtClean="0"/>
              <a:t>– Example 2</a:t>
            </a:r>
            <a:endParaRPr lang="en-US" sz="2800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C69014E2-E178-1947-9158-0831963D7D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" y="1447800"/>
            <a:ext cx="7472363" cy="37719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case is to predict the chances of playing tennis given a few parameters</a:t>
            </a:r>
          </a:p>
          <a:p>
            <a:pPr lvl="1"/>
            <a:r>
              <a:rPr lang="en-US" dirty="0"/>
              <a:t>Weather outlook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pPr lvl="1"/>
            <a:r>
              <a:rPr lang="en-US" dirty="0"/>
              <a:t>Wind </a:t>
            </a:r>
          </a:p>
          <a:p>
            <a:r>
              <a:rPr lang="en-US" dirty="0" smtClean="0"/>
              <a:t>Data </a:t>
            </a:r>
            <a:r>
              <a:rPr lang="en-US" dirty="0"/>
              <a:t>is </a:t>
            </a:r>
            <a:r>
              <a:rPr lang="en-US" dirty="0" smtClean="0"/>
              <a:t>given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for 14 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B1B71E1-67BA-B645-84BC-C7A89F72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438400"/>
            <a:ext cx="4799855" cy="332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7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Quick recap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Probabilistic </a:t>
            </a:r>
            <a:r>
              <a:rPr lang="en-US" dirty="0"/>
              <a:t>Generative </a:t>
            </a:r>
            <a:r>
              <a:rPr lang="en-US" dirty="0" smtClean="0"/>
              <a:t>Classifiers</a:t>
            </a:r>
            <a:r>
              <a:rPr lang="en-US" dirty="0"/>
              <a:t>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Bayes </a:t>
            </a:r>
            <a:r>
              <a:rPr lang="en-US" dirty="0"/>
              <a:t>optimal </a:t>
            </a:r>
            <a:r>
              <a:rPr lang="en-US" dirty="0" smtClean="0"/>
              <a:t>classifier</a:t>
            </a:r>
            <a:r>
              <a:rPr lang="en-US" dirty="0"/>
              <a:t> (T1 book by Tom Mitchell - </a:t>
            </a:r>
            <a:r>
              <a:rPr lang="en-US" dirty="0" smtClean="0"/>
              <a:t>6.7)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Gibbs Algorithm (T1 </a:t>
            </a:r>
            <a:r>
              <a:rPr lang="en-US" dirty="0"/>
              <a:t>book by Tom Mitchell - </a:t>
            </a:r>
            <a:r>
              <a:rPr lang="en-US" dirty="0" smtClean="0"/>
              <a:t>6.8)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Naïve </a:t>
            </a:r>
            <a:r>
              <a:rPr lang="en-US" dirty="0"/>
              <a:t>Bayes </a:t>
            </a:r>
            <a:r>
              <a:rPr lang="en-US" dirty="0" smtClean="0"/>
              <a:t>Classifier (T1 book by Tom Mitchell - 6.9)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Text </a:t>
            </a:r>
            <a:r>
              <a:rPr lang="en-US" dirty="0"/>
              <a:t>classification </a:t>
            </a:r>
            <a:r>
              <a:rPr lang="en-US" dirty="0" smtClean="0"/>
              <a:t>model </a:t>
            </a:r>
            <a:r>
              <a:rPr lang="en-US" dirty="0"/>
              <a:t>(T1 book by Tom Mitchell - 6.9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Image </a:t>
            </a:r>
            <a:r>
              <a:rPr lang="en-US" dirty="0"/>
              <a:t>classification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C69014E2-E178-1947-9158-0831963D7D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" y="1447800"/>
            <a:ext cx="8991600" cy="438150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/>
              <a:t>New input set to be classified is – </a:t>
            </a:r>
            <a:endParaRPr lang="en-US" sz="7200" dirty="0" smtClean="0"/>
          </a:p>
          <a:p>
            <a:pPr marL="0" indent="0">
              <a:buNone/>
            </a:pPr>
            <a:r>
              <a:rPr lang="en-IN" sz="7200" i="1" dirty="0" smtClean="0"/>
              <a:t>{</a:t>
            </a:r>
            <a:r>
              <a:rPr lang="en-IN" sz="7200" i="1" dirty="0"/>
              <a:t>Outlook = sunny, Temperature = cool, Humidity = high, Wind = strong</a:t>
            </a:r>
            <a:r>
              <a:rPr lang="en-IN" sz="7200" i="1" dirty="0" smtClean="0"/>
              <a:t>}</a:t>
            </a:r>
          </a:p>
          <a:p>
            <a:r>
              <a:rPr lang="en-US" sz="7200" dirty="0" smtClean="0"/>
              <a:t>Output parameter (</a:t>
            </a:r>
            <a:r>
              <a:rPr lang="en-US" sz="7200" i="1" dirty="0" err="1" smtClean="0"/>
              <a:t>PlayTennis</a:t>
            </a:r>
            <a:r>
              <a:rPr lang="en-US" sz="7200" dirty="0" smtClean="0"/>
              <a:t>) has 2 classes – Yes, No</a:t>
            </a:r>
          </a:p>
          <a:p>
            <a:endParaRPr lang="en-US" sz="7200" dirty="0" smtClean="0"/>
          </a:p>
          <a:p>
            <a:r>
              <a:rPr lang="en-US" sz="7200" dirty="0" smtClean="0"/>
              <a:t>Step-1 </a:t>
            </a:r>
            <a:r>
              <a:rPr lang="en-US" sz="7200" dirty="0"/>
              <a:t>Calculate conditional probabilities of each input parameter given each of the classes (likelihood)</a:t>
            </a:r>
          </a:p>
          <a:p>
            <a:pPr marL="0" indent="0">
              <a:buNone/>
            </a:pPr>
            <a:r>
              <a:rPr lang="en-US" sz="7200" i="1" dirty="0"/>
              <a:t>	P(Outlook=sunny | </a:t>
            </a:r>
            <a:r>
              <a:rPr lang="en-US" sz="7200" i="1" dirty="0" err="1"/>
              <a:t>PlayTennis</a:t>
            </a:r>
            <a:r>
              <a:rPr lang="en-US" sz="7200" i="1" dirty="0"/>
              <a:t>=yes) = 2 / 9	</a:t>
            </a:r>
            <a:endParaRPr lang="en-US" sz="7200" i="1" dirty="0" smtClean="0"/>
          </a:p>
          <a:p>
            <a:pPr marL="0" indent="0">
              <a:buNone/>
            </a:pPr>
            <a:r>
              <a:rPr lang="en-US" sz="7200" i="1" dirty="0"/>
              <a:t>	</a:t>
            </a:r>
            <a:r>
              <a:rPr lang="en-US" sz="7200" i="1" dirty="0" smtClean="0"/>
              <a:t>P(Outlook=sunny </a:t>
            </a:r>
            <a:r>
              <a:rPr lang="en-US" sz="7200" i="1" dirty="0"/>
              <a:t>| </a:t>
            </a:r>
            <a:r>
              <a:rPr lang="en-US" sz="7200" i="1" dirty="0" err="1"/>
              <a:t>PlayTennis</a:t>
            </a:r>
            <a:r>
              <a:rPr lang="en-US" sz="7200" i="1" dirty="0"/>
              <a:t>=no) = 3 / 5 </a:t>
            </a:r>
          </a:p>
          <a:p>
            <a:pPr marL="0" indent="0">
              <a:buNone/>
            </a:pPr>
            <a:r>
              <a:rPr lang="en-US" sz="7200" i="1" dirty="0"/>
              <a:t>	P(Temp=cool | </a:t>
            </a:r>
            <a:r>
              <a:rPr lang="en-US" sz="7200" i="1" dirty="0" err="1"/>
              <a:t>PlayTennis</a:t>
            </a:r>
            <a:r>
              <a:rPr lang="en-US" sz="7200" i="1" dirty="0"/>
              <a:t>=yes) = 3 / 9		</a:t>
            </a:r>
            <a:endParaRPr lang="en-US" sz="7200" i="1" dirty="0" smtClean="0"/>
          </a:p>
          <a:p>
            <a:pPr marL="0" indent="0">
              <a:buNone/>
            </a:pPr>
            <a:r>
              <a:rPr lang="en-US" sz="7200" i="1" dirty="0"/>
              <a:t>	</a:t>
            </a:r>
            <a:r>
              <a:rPr lang="en-US" sz="7200" i="1" dirty="0" smtClean="0"/>
              <a:t>P(Temp=cool </a:t>
            </a:r>
            <a:r>
              <a:rPr lang="en-US" sz="7200" i="1" dirty="0"/>
              <a:t>| </a:t>
            </a:r>
            <a:r>
              <a:rPr lang="en-US" sz="7200" i="1" dirty="0" err="1"/>
              <a:t>PlayTennis</a:t>
            </a:r>
            <a:r>
              <a:rPr lang="en-US" sz="7200" i="1" dirty="0"/>
              <a:t>=no) = 1 / 5</a:t>
            </a:r>
          </a:p>
          <a:p>
            <a:pPr marL="0" indent="0">
              <a:buNone/>
            </a:pPr>
            <a:r>
              <a:rPr lang="en-US" sz="7200" i="1" dirty="0"/>
              <a:t>	P(Humidity=high | </a:t>
            </a:r>
            <a:r>
              <a:rPr lang="en-US" sz="7200" i="1" dirty="0" err="1"/>
              <a:t>PlayTennis</a:t>
            </a:r>
            <a:r>
              <a:rPr lang="en-US" sz="7200" i="1" dirty="0"/>
              <a:t>=yes) = 3 / 9	</a:t>
            </a:r>
            <a:endParaRPr lang="en-US" sz="7200" i="1" dirty="0" smtClean="0"/>
          </a:p>
          <a:p>
            <a:pPr marL="0" indent="0">
              <a:buNone/>
            </a:pPr>
            <a:r>
              <a:rPr lang="en-US" sz="7200" i="1" dirty="0"/>
              <a:t>	</a:t>
            </a:r>
            <a:r>
              <a:rPr lang="en-US" sz="7200" i="1" dirty="0" smtClean="0"/>
              <a:t>P(Humidity=high </a:t>
            </a:r>
            <a:r>
              <a:rPr lang="en-US" sz="7200" i="1" dirty="0"/>
              <a:t>| </a:t>
            </a:r>
            <a:r>
              <a:rPr lang="en-US" sz="7200" i="1" dirty="0" err="1"/>
              <a:t>PlayTennis</a:t>
            </a:r>
            <a:r>
              <a:rPr lang="en-US" sz="7200" i="1" dirty="0"/>
              <a:t>=no) = 4 / 5</a:t>
            </a:r>
          </a:p>
          <a:p>
            <a:pPr marL="0" indent="0">
              <a:buNone/>
            </a:pPr>
            <a:r>
              <a:rPr lang="en-US" sz="7200" i="1" dirty="0"/>
              <a:t>	P(Wind=strong | </a:t>
            </a:r>
            <a:r>
              <a:rPr lang="en-US" sz="7200" i="1" dirty="0" err="1"/>
              <a:t>PlayTennis</a:t>
            </a:r>
            <a:r>
              <a:rPr lang="en-US" sz="7200" i="1" dirty="0"/>
              <a:t>=yes) = 3 / 9		</a:t>
            </a:r>
            <a:endParaRPr lang="en-US" sz="7200" i="1" dirty="0" smtClean="0"/>
          </a:p>
          <a:p>
            <a:pPr marL="0" indent="0">
              <a:buNone/>
            </a:pPr>
            <a:r>
              <a:rPr lang="en-US" sz="7200" i="1" dirty="0"/>
              <a:t>	</a:t>
            </a:r>
            <a:r>
              <a:rPr lang="en-US" sz="7200" i="1" dirty="0" smtClean="0"/>
              <a:t>P(Wind=strong </a:t>
            </a:r>
            <a:r>
              <a:rPr lang="en-US" sz="7200" i="1" dirty="0"/>
              <a:t>| </a:t>
            </a:r>
            <a:r>
              <a:rPr lang="en-US" sz="7200" i="1" dirty="0" err="1"/>
              <a:t>PlayTennis</a:t>
            </a:r>
            <a:r>
              <a:rPr lang="en-US" sz="7200" i="1" dirty="0"/>
              <a:t>=no) = 3 / </a:t>
            </a:r>
            <a:r>
              <a:rPr lang="en-US" sz="7200" i="1" dirty="0" smtClean="0"/>
              <a:t>5</a:t>
            </a:r>
          </a:p>
          <a:p>
            <a:pPr marL="0" indent="0">
              <a:buNone/>
            </a:pPr>
            <a:endParaRPr lang="en-US" sz="7200" i="1" dirty="0"/>
          </a:p>
          <a:p>
            <a:r>
              <a:rPr lang="en-US" sz="7200" dirty="0"/>
              <a:t>Step-2 Calculate total probability of each of the classes (prior)</a:t>
            </a:r>
          </a:p>
          <a:p>
            <a:pPr marL="342900" lvl="1" indent="0">
              <a:buNone/>
            </a:pPr>
            <a:r>
              <a:rPr lang="en-US" sz="7200" dirty="0"/>
              <a:t>	</a:t>
            </a:r>
            <a:r>
              <a:rPr lang="en-US" sz="7200" i="1" dirty="0"/>
              <a:t> P(</a:t>
            </a:r>
            <a:r>
              <a:rPr lang="en-US" sz="7200" i="1" dirty="0" err="1"/>
              <a:t>PlayTennis</a:t>
            </a:r>
            <a:r>
              <a:rPr lang="en-US" sz="7200" i="1" dirty="0"/>
              <a:t>=yes) = 9/14			</a:t>
            </a:r>
            <a:endParaRPr lang="en-US" sz="7200" i="1" dirty="0" smtClean="0"/>
          </a:p>
          <a:p>
            <a:pPr marL="342900" lvl="1" indent="0">
              <a:buNone/>
            </a:pPr>
            <a:r>
              <a:rPr lang="en-US" sz="7200" i="1" dirty="0"/>
              <a:t>	</a:t>
            </a:r>
            <a:r>
              <a:rPr lang="en-US" sz="7200" i="1" dirty="0" smtClean="0"/>
              <a:t> </a:t>
            </a:r>
            <a:r>
              <a:rPr lang="en-US" sz="7200" i="1" dirty="0"/>
              <a:t>P(</a:t>
            </a:r>
            <a:r>
              <a:rPr lang="en-US" sz="7200" i="1" dirty="0" err="1"/>
              <a:t>PlayTennis</a:t>
            </a:r>
            <a:r>
              <a:rPr lang="en-US" sz="7200" i="1" dirty="0"/>
              <a:t>=no) = 5/14</a:t>
            </a:r>
          </a:p>
          <a:p>
            <a:pPr marL="0" indent="0">
              <a:buNone/>
            </a:pPr>
            <a:r>
              <a:rPr lang="en-US" sz="3800" i="1" dirty="0"/>
              <a:t>	</a:t>
            </a:r>
            <a:endParaRPr lang="en-US" sz="3800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455612"/>
            <a:ext cx="6991350" cy="7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dirty="0"/>
              <a:t>Naïve Bayes Classifier – Example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C69014E2-E178-1947-9158-0831963D7D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600200"/>
            <a:ext cx="8745630" cy="377190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/>
              <a:t>Step-3 Calculate probability for each class given the input conditions in new input set (posterior)</a:t>
            </a:r>
          </a:p>
          <a:p>
            <a:pPr marL="0" indent="0">
              <a:buNone/>
            </a:pPr>
            <a:r>
              <a:rPr lang="en-US" sz="7200" dirty="0" smtClean="0"/>
              <a:t> </a:t>
            </a:r>
            <a:r>
              <a:rPr lang="en-US" sz="7200" dirty="0"/>
              <a:t>P(</a:t>
            </a:r>
            <a:r>
              <a:rPr lang="en-US" sz="7200" dirty="0" err="1"/>
              <a:t>PlayTennis</a:t>
            </a:r>
            <a:r>
              <a:rPr lang="en-US" sz="7200" dirty="0"/>
              <a:t>=yes | Outlook=sunny, Temp=cool, Humidity=high, Wind=strong)</a:t>
            </a:r>
          </a:p>
          <a:p>
            <a:pPr marL="0" indent="0">
              <a:buNone/>
            </a:pPr>
            <a:r>
              <a:rPr lang="en-US" sz="7200" dirty="0"/>
              <a:t>		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dirty="0" smtClean="0"/>
              <a:t>= </a:t>
            </a:r>
            <a:r>
              <a:rPr lang="en-US" sz="7200" dirty="0"/>
              <a:t>P(yes). P(sunny | yes). P(cool | yes). P(high | yes). P(strong | yes)</a:t>
            </a:r>
          </a:p>
          <a:p>
            <a:pPr marL="0" indent="0">
              <a:buNone/>
            </a:pPr>
            <a:r>
              <a:rPr lang="en-US" sz="7200" dirty="0" smtClean="0"/>
              <a:t>= </a:t>
            </a:r>
            <a:r>
              <a:rPr lang="en-US" sz="7200" dirty="0"/>
              <a:t>9/14 * 2/9 * 3/9 * 3/9 * 3/9 = 0.00529</a:t>
            </a:r>
          </a:p>
          <a:p>
            <a:pPr marL="0" indent="0">
              <a:buNone/>
            </a:pPr>
            <a:r>
              <a:rPr lang="en-US" sz="7200" dirty="0"/>
              <a:t>	 </a:t>
            </a:r>
          </a:p>
          <a:p>
            <a:pPr marL="0" indent="0">
              <a:buNone/>
            </a:pPr>
            <a:r>
              <a:rPr lang="en-US" sz="7200" dirty="0" smtClean="0"/>
              <a:t>P(</a:t>
            </a:r>
            <a:r>
              <a:rPr lang="en-US" sz="7200" dirty="0" err="1" smtClean="0"/>
              <a:t>PlayTennis</a:t>
            </a:r>
            <a:r>
              <a:rPr lang="en-US" sz="7200" dirty="0" smtClean="0"/>
              <a:t>=no </a:t>
            </a:r>
            <a:r>
              <a:rPr lang="en-US" sz="7200" dirty="0"/>
              <a:t>| Outlook=sunny, Temp=cool, Humidity=high, Wind=strong)</a:t>
            </a:r>
          </a:p>
          <a:p>
            <a:pPr marL="0" indent="0">
              <a:buNone/>
            </a:pPr>
            <a:r>
              <a:rPr lang="en-US" sz="7200" dirty="0" smtClean="0"/>
              <a:t>= </a:t>
            </a:r>
            <a:r>
              <a:rPr lang="en-US" sz="7200" dirty="0"/>
              <a:t>P(no). P(sunny | no). P(cool | no). P(high | no). P(strong | no)</a:t>
            </a:r>
          </a:p>
          <a:p>
            <a:pPr marL="0" indent="0">
              <a:buNone/>
            </a:pPr>
            <a:r>
              <a:rPr lang="en-US" sz="7200" dirty="0" smtClean="0"/>
              <a:t>= </a:t>
            </a:r>
            <a:r>
              <a:rPr lang="en-US" sz="7200" dirty="0"/>
              <a:t>5/14 * 3/5 * 1/5 * 4/5 * 3/5 = </a:t>
            </a:r>
            <a:r>
              <a:rPr lang="en-US" sz="7200" dirty="0" smtClean="0"/>
              <a:t>0.02057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Using Naïve Bayes classifier, argmax (P) = no, which mean the classier assign </a:t>
            </a:r>
            <a:r>
              <a:rPr lang="en-US" sz="7200" dirty="0" err="1"/>
              <a:t>PlayTennis</a:t>
            </a:r>
            <a:r>
              <a:rPr lang="en-US" sz="7200" dirty="0"/>
              <a:t> = </a:t>
            </a:r>
            <a:r>
              <a:rPr lang="en-US" sz="7200" dirty="0" smtClean="0"/>
              <a:t>No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1200" i="1" dirty="0"/>
              <a:t>	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455612"/>
            <a:ext cx="6991350" cy="7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IN" dirty="0"/>
              <a:t>Naïve Bayes Classifier – Example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2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F0021DE-05A8-4B72-89C6-8BA182B0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285282-48B7-42A8-B802-0ADAFA5F5E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372163"/>
            <a:ext cx="7772400" cy="1143000"/>
          </a:xfrm>
        </p:spPr>
        <p:txBody>
          <a:bodyPr/>
          <a:lstStyle/>
          <a:p>
            <a:r>
              <a:rPr lang="en-IN" dirty="0" smtClean="0"/>
              <a:t>Discrete and Continuous value attributes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52702FB-51DA-41F0-891C-65C6162453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F2EA80-3019-4D11-AD83-E58408BB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08236"/>
            <a:ext cx="7578744" cy="46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69926"/>
            <a:ext cx="8305800" cy="549274"/>
          </a:xfrm>
        </p:spPr>
        <p:txBody>
          <a:bodyPr>
            <a:normAutofit fontScale="90000"/>
          </a:bodyPr>
          <a:lstStyle/>
          <a:p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 from 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Data</a:t>
            </a:r>
            <a:r>
              <a:rPr lang="en-US" altLang="en-US" sz="3200" b="1" dirty="0" smtClean="0"/>
              <a:t> </a:t>
            </a:r>
            <a:endParaRPr lang="en-US" altLang="en-US" sz="3200" b="1" dirty="0"/>
          </a:p>
        </p:txBody>
      </p:sp>
      <p:sp>
        <p:nvSpPr>
          <p:cNvPr id="1074179" name="Rectangle 3"/>
          <p:cNvSpPr>
            <a:spLocks noGrp="1" noChangeArrowheads="1"/>
          </p:cNvSpPr>
          <p:nvPr>
            <p:ph idx="1"/>
          </p:nvPr>
        </p:nvSpPr>
        <p:spPr>
          <a:xfrm>
            <a:off x="4648200" y="1555894"/>
            <a:ext cx="4876800" cy="4351338"/>
          </a:xfrm>
        </p:spPr>
        <p:txBody>
          <a:bodyPr/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distribution:</a:t>
            </a:r>
          </a:p>
          <a:p>
            <a:pPr lvl="1"/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for each 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,c</a:t>
            </a:r>
            <a:r>
              <a:rPr lang="en-US" alt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pair</a:t>
            </a:r>
          </a:p>
          <a:p>
            <a:pPr lvl="1"/>
            <a:endParaRPr lang="en-US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(Income, Class=No):</a:t>
            </a:r>
          </a:p>
          <a:p>
            <a:pPr lvl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Class=No</a:t>
            </a:r>
          </a:p>
          <a:p>
            <a:pPr lvl="2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sample mean = 110</a:t>
            </a:r>
          </a:p>
          <a:p>
            <a:pPr lvl="2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sample variance = 3179.16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74181" name="Object 5"/>
          <p:cNvGraphicFramePr>
            <a:graphicFrameLocks noChangeAspect="1"/>
          </p:cNvGraphicFramePr>
          <p:nvPr/>
        </p:nvGraphicFramePr>
        <p:xfrm>
          <a:off x="5486400" y="2133600"/>
          <a:ext cx="21415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8" name="Equation" r:id="rId3" imgW="1600200" imgH="583920" progId="Equation.3">
                  <p:embed/>
                </p:oleObj>
              </mc:Choice>
              <mc:Fallback>
                <p:oleObj name="Equation" r:id="rId3" imgW="160020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133600"/>
                        <a:ext cx="2141537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41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552333"/>
              </p:ext>
            </p:extLst>
          </p:nvPr>
        </p:nvGraphicFramePr>
        <p:xfrm>
          <a:off x="4876800" y="5583382"/>
          <a:ext cx="39862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" name="Equation" r:id="rId5" imgW="2971800" imgH="482400" progId="Equation.3">
                  <p:embed/>
                </p:oleObj>
              </mc:Choice>
              <mc:Fallback>
                <p:oleObj name="Equation" r:id="rId5" imgW="29718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583382"/>
                        <a:ext cx="39862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50744"/>
              </p:ext>
            </p:extLst>
          </p:nvPr>
        </p:nvGraphicFramePr>
        <p:xfrm>
          <a:off x="159327" y="1555894"/>
          <a:ext cx="441267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31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5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39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66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Refund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Marital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Taxable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Evade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Divorced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Divorced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5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46126"/>
            <a:ext cx="7886700" cy="396874"/>
          </a:xfrm>
        </p:spPr>
        <p:txBody>
          <a:bodyPr>
            <a:noAutofit/>
          </a:bodyPr>
          <a:lstStyle/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Naïve </a:t>
            </a: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 Classifier</a:t>
            </a:r>
          </a:p>
        </p:txBody>
      </p:sp>
      <p:graphicFrame>
        <p:nvGraphicFramePr>
          <p:cNvPr id="1075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440791"/>
              </p:ext>
            </p:extLst>
          </p:nvPr>
        </p:nvGraphicFramePr>
        <p:xfrm>
          <a:off x="4953000" y="1787236"/>
          <a:ext cx="3485700" cy="28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name="Equation" r:id="rId3" imgW="2323800" imgH="190440" progId="Equation.3">
                  <p:embed/>
                </p:oleObj>
              </mc:Choice>
              <mc:Fallback>
                <p:oleObj name="Equation" r:id="rId3" imgW="232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787236"/>
                        <a:ext cx="3485700" cy="285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05" name="Rectangle 5"/>
          <p:cNvSpPr>
            <a:spLocks noChangeArrowheads="1"/>
          </p:cNvSpPr>
          <p:nvPr/>
        </p:nvSpPr>
        <p:spPr bwMode="auto">
          <a:xfrm>
            <a:off x="4572000" y="2209800"/>
            <a:ext cx="4953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P(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X|Class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=No) = P(Refund=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No|Class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=No)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		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anose="05050102010706020507" pitchFamily="18" charset="2"/>
              </a:rPr>
              <a:t> P(Married|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Class=No)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		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P(Income=120K| Class=No)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	              = 4/7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anose="05050102010706020507" pitchFamily="18" charset="2"/>
              </a:rPr>
              <a:t> 4/7  0.0069 = 0.0023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P(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X|Class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=Yes) = P(Refund=No| Class=Yes)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  	                 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anose="05050102010706020507" pitchFamily="18" charset="2"/>
              </a:rPr>
              <a:t> P(Married|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Class=Yes)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  	                 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P(Income=120K| Class=Yes)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	               = 1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anose="05050102010706020507" pitchFamily="18" charset="2"/>
              </a:rPr>
              <a:t> 0  1.2  10</a:t>
            </a:r>
            <a:r>
              <a:rPr kumimoji="0" lang="en-US" alt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anose="05050102010706020507" pitchFamily="18" charset="2"/>
              </a:rPr>
              <a:t>-9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anose="05050102010706020507" pitchFamily="18" charset="2"/>
              </a:rPr>
              <a:t> = 0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Since P(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X|No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)P(No) &gt; P(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X|Yes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)P(Yes)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Therefore P(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No|X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) &gt; P(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Yes|X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    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anose="05050102010706020507" pitchFamily="18" charset="2"/>
              </a:rPr>
              <a:t>=&gt; Class = No</a:t>
            </a:r>
          </a:p>
        </p:txBody>
      </p:sp>
      <p:sp>
        <p:nvSpPr>
          <p:cNvPr id="1075206" name="Text Box 6"/>
          <p:cNvSpPr txBox="1">
            <a:spLocks noChangeArrowheads="1"/>
          </p:cNvSpPr>
          <p:nvPr/>
        </p:nvSpPr>
        <p:spPr bwMode="auto">
          <a:xfrm>
            <a:off x="4800600" y="1352071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Given a Test Record: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785617"/>
              </p:ext>
            </p:extLst>
          </p:nvPr>
        </p:nvGraphicFramePr>
        <p:xfrm>
          <a:off x="131617" y="1543607"/>
          <a:ext cx="444038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5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026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25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Refund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Marital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Taxable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Evade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Divorced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Divorced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anose="020B0600070205080204" pitchFamily="34" charset="-128"/>
              </a:rPr>
              <a:t>Issues with Naïve Bayes Classifier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Font typeface="Monotype Sorts" charset="0"/>
              <a:buNone/>
              <a:defRPr/>
            </a:pPr>
            <a:endParaRPr lang="en-US" sz="2400"/>
          </a:p>
          <a:p>
            <a:pPr marL="0" indent="0">
              <a:lnSpc>
                <a:spcPct val="130000"/>
              </a:lnSpc>
              <a:buFont typeface="Monotype Sorts" charset="0"/>
              <a:buChar char="l"/>
              <a:defRPr/>
            </a:pPr>
            <a:endParaRPr lang="en-US" sz="2400"/>
          </a:p>
          <a:p>
            <a:pPr marL="0" indent="0">
              <a:lnSpc>
                <a:spcPct val="130000"/>
              </a:lnSpc>
              <a:buFont typeface="Monotype Sorts" charset="0"/>
              <a:buChar char="l"/>
              <a:defRPr/>
            </a:pPr>
            <a:endParaRPr lang="en-US" sz="2400"/>
          </a:p>
          <a:p>
            <a:pPr marL="0" indent="0">
              <a:lnSpc>
                <a:spcPct val="130000"/>
              </a:lnSpc>
              <a:buFont typeface="Monotype Sorts" charset="0"/>
              <a:buChar char="l"/>
              <a:defRPr/>
            </a:pPr>
            <a:endParaRPr lang="en-US" sz="2400"/>
          </a:p>
        </p:txBody>
      </p:sp>
      <p:graphicFrame>
        <p:nvGraphicFramePr>
          <p:cNvPr id="3584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936142"/>
              </p:ext>
            </p:extLst>
          </p:nvPr>
        </p:nvGraphicFramePr>
        <p:xfrm>
          <a:off x="423308" y="1718444"/>
          <a:ext cx="3681413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VISIO" r:id="rId3" imgW="4392168" imgH="5334000" progId="Visio.Drawing.6">
                  <p:embed/>
                </p:oleObj>
              </mc:Choice>
              <mc:Fallback>
                <p:oleObj name="VISIO" r:id="rId3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895"/>
                      <a:stretch>
                        <a:fillRect/>
                      </a:stretch>
                    </p:blipFill>
                    <p:spPr bwMode="auto">
                      <a:xfrm>
                        <a:off x="423308" y="1718444"/>
                        <a:ext cx="3681413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5086304" y="1489051"/>
            <a:ext cx="3316288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600" dirty="0"/>
              <a:t>Naïve  Bayes Classifier:</a:t>
            </a:r>
          </a:p>
          <a:p>
            <a:endParaRPr lang="en-US" dirty="0"/>
          </a:p>
          <a:p>
            <a:r>
              <a:rPr lang="en-US" b="0" dirty="0"/>
              <a:t>P(Refund = Yes | No) = 2/6</a:t>
            </a:r>
          </a:p>
          <a:p>
            <a:r>
              <a:rPr lang="en-US" b="0" dirty="0"/>
              <a:t>P(Refund = No | No) = 4/6</a:t>
            </a:r>
          </a:p>
          <a:p>
            <a:r>
              <a:rPr lang="en-US" b="0" dirty="0"/>
              <a:t>P(Refund = Yes | Yes) = 0</a:t>
            </a:r>
          </a:p>
          <a:p>
            <a:r>
              <a:rPr lang="en-US" b="0" dirty="0"/>
              <a:t>P(Refund = No | Yes) = 1</a:t>
            </a:r>
          </a:p>
          <a:p>
            <a:r>
              <a:rPr lang="en-US" b="0" dirty="0"/>
              <a:t>P(Marital Status = Single | No) = 2/6</a:t>
            </a:r>
          </a:p>
          <a:p>
            <a:r>
              <a:rPr lang="en-US" b="0" dirty="0"/>
              <a:t>P(Marital Status = Divorced | No) = 0</a:t>
            </a:r>
          </a:p>
          <a:p>
            <a:r>
              <a:rPr lang="en-US" b="0" dirty="0"/>
              <a:t>P(Marital Status = Married | No) = 4/6</a:t>
            </a:r>
          </a:p>
          <a:p>
            <a:r>
              <a:rPr lang="en-US" b="0" dirty="0"/>
              <a:t>P(Marital Status = Single | Yes) = 2/3</a:t>
            </a:r>
          </a:p>
          <a:p>
            <a:r>
              <a:rPr lang="en-US" b="0" dirty="0"/>
              <a:t>P(Marital Status = Divorced | Yes) = 1/3</a:t>
            </a:r>
          </a:p>
          <a:p>
            <a:r>
              <a:rPr lang="en-US" b="0" dirty="0"/>
              <a:t>P(Marital Status = Married | Yes) = 0/3</a:t>
            </a:r>
          </a:p>
          <a:p>
            <a:r>
              <a:rPr lang="en-US" b="0" dirty="0"/>
              <a:t>For Taxable Income:</a:t>
            </a:r>
          </a:p>
          <a:p>
            <a:r>
              <a:rPr lang="en-US" b="0" dirty="0"/>
              <a:t>If class = No: sample mean = 91</a:t>
            </a:r>
          </a:p>
          <a:p>
            <a:r>
              <a:rPr lang="en-US" b="0" dirty="0"/>
              <a:t>	   sample variance = 685</a:t>
            </a:r>
          </a:p>
          <a:p>
            <a:r>
              <a:rPr lang="en-US" b="0" dirty="0"/>
              <a:t>If class = No: sample mean = 90</a:t>
            </a:r>
          </a:p>
          <a:p>
            <a:r>
              <a:rPr lang="en-US" b="0" dirty="0"/>
              <a:t>	   sample variance = 25</a:t>
            </a:r>
          </a:p>
          <a:p>
            <a:endParaRPr lang="en-US" b="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08286" y="1380307"/>
            <a:ext cx="36576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600" b="0" dirty="0" smtClean="0"/>
              <a:t>Consider the table with </a:t>
            </a:r>
            <a:r>
              <a:rPr lang="en-US" sz="1600" b="0" dirty="0" err="1" smtClean="0"/>
              <a:t>Tid</a:t>
            </a:r>
            <a:r>
              <a:rPr lang="en-US" sz="1600" b="0" dirty="0" smtClean="0"/>
              <a:t> = </a:t>
            </a:r>
            <a:r>
              <a:rPr lang="en-US" sz="1600" b="0" dirty="0" smtClean="0"/>
              <a:t>6 </a:t>
            </a:r>
            <a:r>
              <a:rPr lang="en-US" sz="1600" b="0" dirty="0" smtClean="0"/>
              <a:t>deleted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19100" y="5064125"/>
            <a:ext cx="450691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800" b="0"/>
              <a:t>Given X = (Refund = Yes, Divorced, 120K)</a:t>
            </a:r>
          </a:p>
          <a:p>
            <a:pPr>
              <a:lnSpc>
                <a:spcPct val="150000"/>
              </a:lnSpc>
            </a:pPr>
            <a:r>
              <a:rPr lang="en-US" sz="2000" b="0"/>
              <a:t>P(X | No) = 2/6 X 0 X 0.0083 = 0</a:t>
            </a:r>
          </a:p>
          <a:p>
            <a:r>
              <a:rPr lang="en-US" sz="2000" b="0"/>
              <a:t>P(X | Yes) = 0 X 1/3 X 1.2 X 10</a:t>
            </a:r>
            <a:r>
              <a:rPr lang="en-US" sz="2000" b="0" baseline="30000"/>
              <a:t>-9</a:t>
            </a:r>
            <a:r>
              <a:rPr lang="en-US" sz="2000" b="0"/>
              <a:t> = 0</a:t>
            </a:r>
          </a:p>
          <a:p>
            <a:endParaRPr lang="en-US" b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64113" y="5181600"/>
            <a:ext cx="3810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sz="1800">
                <a:solidFill>
                  <a:srgbClr val="FF0000"/>
                </a:solidFill>
              </a:rPr>
              <a:t>Naïve Bayes will not be able to classify X as Yes or No!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3879273" y="3863181"/>
            <a:ext cx="6096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850" name="Rectangle 1"/>
          <p:cNvSpPr>
            <a:spLocks noChangeArrowheads="1"/>
          </p:cNvSpPr>
          <p:nvPr/>
        </p:nvSpPr>
        <p:spPr bwMode="auto">
          <a:xfrm>
            <a:off x="457200" y="3733800"/>
            <a:ext cx="3314700" cy="2286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36" y="655320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adopted from “Introduction to Data mining” </a:t>
            </a:r>
            <a:r>
              <a:rPr lang="en-GB" dirty="0" err="1" smtClean="0"/>
              <a:t>Vipin</a:t>
            </a:r>
            <a:r>
              <a:rPr lang="en-GB" dirty="0" smtClean="0"/>
              <a:t> Kumar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anose="020B0600070205080204" pitchFamily="34" charset="-128"/>
              </a:rPr>
              <a:t>Issues with Naïve Bayes Classifier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75151"/>
            <a:ext cx="8229600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If one of the conditional probabilities is zero, then the entire expression becomes zero</a:t>
            </a: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/>
              <a:t>Need to use other estimates of conditional probabilities than simple fractions</a:t>
            </a:r>
          </a:p>
          <a:p>
            <a:pPr marL="0" indent="0">
              <a:buNone/>
              <a:defRPr/>
            </a:pPr>
            <a:r>
              <a:rPr lang="en-US" sz="2400" dirty="0"/>
              <a:t>Probability estimation:</a:t>
            </a:r>
          </a:p>
        </p:txBody>
      </p:sp>
      <p:graphicFrame>
        <p:nvGraphicFramePr>
          <p:cNvPr id="3686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263930"/>
              </p:ext>
            </p:extLst>
          </p:nvPr>
        </p:nvGraphicFramePr>
        <p:xfrm>
          <a:off x="776536" y="3599238"/>
          <a:ext cx="4291013" cy="272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Equation" r:id="rId3" imgW="2095500" imgH="1333500" progId="Equation.3">
                  <p:embed/>
                </p:oleObj>
              </mc:Choice>
              <mc:Fallback>
                <p:oleObj name="Equation" r:id="rId3" imgW="2095500" imgH="1333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536" y="3599238"/>
                        <a:ext cx="4291013" cy="272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15269" y="3438120"/>
            <a:ext cx="355758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b="0" dirty="0" smtClean="0">
                <a:latin typeface="Times New Roman" charset="0"/>
              </a:rPr>
              <a:t>c: number of classes</a:t>
            </a:r>
          </a:p>
          <a:p>
            <a:pPr>
              <a:spcBef>
                <a:spcPct val="50000"/>
              </a:spcBef>
              <a:defRPr/>
            </a:pPr>
            <a:r>
              <a:rPr lang="en-US" sz="2000" b="0" dirty="0" smtClean="0">
                <a:latin typeface="Times New Roman" charset="0"/>
              </a:rPr>
              <a:t>p: prior probability of the class</a:t>
            </a:r>
          </a:p>
          <a:p>
            <a:pPr>
              <a:spcBef>
                <a:spcPct val="50000"/>
              </a:spcBef>
              <a:defRPr/>
            </a:pPr>
            <a:r>
              <a:rPr lang="en-US" sz="2000" b="0" dirty="0" smtClean="0">
                <a:latin typeface="Times New Roman" charset="0"/>
              </a:rPr>
              <a:t>m: parameter</a:t>
            </a:r>
            <a:br>
              <a:rPr lang="en-US" sz="2000" b="0" dirty="0" smtClean="0">
                <a:latin typeface="Times New Roman" charset="0"/>
              </a:rPr>
            </a:br>
            <a:r>
              <a:rPr lang="en-US" sz="2000" b="0" dirty="0" smtClean="0">
                <a:latin typeface="Times New Roman" charset="0"/>
              </a:rPr>
              <a:t/>
            </a:r>
            <a:br>
              <a:rPr lang="en-US" sz="2000" b="0" dirty="0" smtClean="0">
                <a:latin typeface="Times New Roman" charset="0"/>
              </a:rPr>
            </a:br>
            <a:r>
              <a:rPr lang="en-US" sz="2000" b="0" i="1" dirty="0" err="1" smtClean="0">
                <a:latin typeface="Times New Roman" charset="0"/>
              </a:rPr>
              <a:t>N</a:t>
            </a:r>
            <a:r>
              <a:rPr lang="en-US" sz="2000" b="0" i="1" baseline="-25000" dirty="0" err="1" smtClean="0">
                <a:latin typeface="Times New Roman" charset="0"/>
              </a:rPr>
              <a:t>c</a:t>
            </a:r>
            <a:r>
              <a:rPr lang="en-US" sz="2000" b="0" dirty="0" smtClean="0">
                <a:latin typeface="Times New Roman" charset="0"/>
              </a:rPr>
              <a:t>: number of instances in the class </a:t>
            </a:r>
            <a:br>
              <a:rPr lang="en-US" sz="2000" b="0" dirty="0" smtClean="0">
                <a:latin typeface="Times New Roman" charset="0"/>
              </a:rPr>
            </a:br>
            <a:r>
              <a:rPr lang="en-US" sz="2000" b="0" i="1" dirty="0" err="1" smtClean="0">
                <a:latin typeface="Times New Roman" charset="0"/>
              </a:rPr>
              <a:t>N</a:t>
            </a:r>
            <a:r>
              <a:rPr lang="en-US" sz="2000" b="0" i="1" baseline="-25000" dirty="0" err="1" smtClean="0">
                <a:latin typeface="Times New Roman" charset="0"/>
              </a:rPr>
              <a:t>ic</a:t>
            </a:r>
            <a:r>
              <a:rPr lang="en-US" sz="2000" b="0" dirty="0" smtClean="0">
                <a:latin typeface="Times New Roman" charset="0"/>
              </a:rPr>
              <a:t>: number of instances having attribute value </a:t>
            </a:r>
            <a:r>
              <a:rPr lang="en-US" sz="2000" b="0" i="1" dirty="0" smtClean="0">
                <a:latin typeface="Times New Roman" charset="0"/>
              </a:rPr>
              <a:t>A</a:t>
            </a:r>
            <a:r>
              <a:rPr lang="en-US" sz="2000" b="0" i="1" baseline="-25000" dirty="0" smtClean="0">
                <a:latin typeface="Times New Roman" charset="0"/>
              </a:rPr>
              <a:t>i</a:t>
            </a:r>
            <a:r>
              <a:rPr lang="en-US" sz="2000" b="0" dirty="0" smtClean="0">
                <a:latin typeface="Times New Roman" charset="0"/>
              </a:rPr>
              <a:t> in class </a:t>
            </a:r>
            <a:r>
              <a:rPr lang="en-US" sz="2000" b="0" i="1" dirty="0" smtClean="0">
                <a:latin typeface="Times New Roman" charset="0"/>
              </a:rPr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655320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adopted from “Introduction to Data mining” </a:t>
            </a:r>
            <a:r>
              <a:rPr lang="en-GB" dirty="0" err="1" smtClean="0"/>
              <a:t>Vipin</a:t>
            </a:r>
            <a:r>
              <a:rPr lang="en-GB" dirty="0" smtClean="0"/>
              <a:t> Kumar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5F51B6C-6607-42C9-8D19-9BE73126A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570"/>
          <a:stretch/>
        </p:blipFill>
        <p:spPr>
          <a:xfrm>
            <a:off x="152400" y="1676400"/>
            <a:ext cx="8810496" cy="39163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92BE60-1D96-4ED5-BEBF-047BF8BB03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Naïve Bayes for Text Classification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9DDC3F-1991-4F67-B02A-BD0448EEAAD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59" y="397576"/>
            <a:ext cx="6120680" cy="850106"/>
          </a:xfrm>
        </p:spPr>
        <p:txBody>
          <a:bodyPr/>
          <a:lstStyle/>
          <a:p>
            <a:r>
              <a:rPr lang="en-US" dirty="0"/>
              <a:t>A Simple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76200" y="1383853"/>
          <a:ext cx="4419600" cy="244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475"/>
                <a:gridCol w="1269125"/>
              </a:tblGrid>
              <a:tr h="304799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Text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Tag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“A great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32765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“The election was over”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“Very clean match”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27431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“A clean but forgettable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“It was a close election”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495799" y="1351037"/>
            <a:ext cx="4724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B3E51"/>
                </a:solidFill>
                <a:latin typeface="Open Sans"/>
              </a:rPr>
              <a:t>Which </a:t>
            </a:r>
            <a:r>
              <a:rPr lang="en-US" dirty="0">
                <a:solidFill>
                  <a:srgbClr val="2B3E51"/>
                </a:solidFill>
                <a:latin typeface="Open Sans"/>
              </a:rPr>
              <a:t>tag does the sentence </a:t>
            </a:r>
            <a:r>
              <a:rPr lang="en-US" i="1" dirty="0">
                <a:solidFill>
                  <a:srgbClr val="2B3E51"/>
                </a:solidFill>
                <a:latin typeface="&amp;quot"/>
              </a:rPr>
              <a:t>A very close game</a:t>
            </a:r>
            <a:r>
              <a:rPr lang="en-US" dirty="0">
                <a:solidFill>
                  <a:srgbClr val="2B3E51"/>
                </a:solidFill>
                <a:latin typeface="Open Sans"/>
              </a:rPr>
              <a:t> belong to</a:t>
            </a:r>
            <a:r>
              <a:rPr lang="en-US" dirty="0" smtClean="0">
                <a:solidFill>
                  <a:srgbClr val="2B3E51"/>
                </a:solidFill>
                <a:latin typeface="Open Sans"/>
              </a:rPr>
              <a:t>? i.e. P(sports|</a:t>
            </a:r>
            <a:r>
              <a:rPr lang="en-US" i="1" dirty="0">
                <a:solidFill>
                  <a:srgbClr val="2B3E51"/>
                </a:solidFill>
                <a:latin typeface="&amp;quot"/>
              </a:rPr>
              <a:t> A very close </a:t>
            </a:r>
            <a:r>
              <a:rPr lang="en-US" i="1" dirty="0" smtClean="0">
                <a:solidFill>
                  <a:srgbClr val="2B3E51"/>
                </a:solidFill>
                <a:latin typeface="&amp;quot"/>
              </a:rPr>
              <a:t>game</a:t>
            </a:r>
            <a:r>
              <a:rPr lang="en-US" dirty="0" smtClean="0">
                <a:solidFill>
                  <a:srgbClr val="2B3E51"/>
                </a:solidFill>
                <a:latin typeface="Open Sans"/>
              </a:rPr>
              <a:t>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57096" y="2112957"/>
            <a:ext cx="4763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3E51"/>
                </a:solidFill>
                <a:latin typeface="AvenirRoman"/>
              </a:rPr>
              <a:t>Feature </a:t>
            </a:r>
            <a:r>
              <a:rPr lang="en-US" dirty="0" smtClean="0">
                <a:solidFill>
                  <a:srgbClr val="2B3E51"/>
                </a:solidFill>
                <a:latin typeface="AvenirRoman"/>
              </a:rPr>
              <a:t>Engineering: Bag of words </a:t>
            </a:r>
            <a:r>
              <a:rPr lang="en-US" dirty="0" err="1" smtClean="0">
                <a:solidFill>
                  <a:srgbClr val="2B3E51"/>
                </a:solidFill>
                <a:latin typeface="AvenirRoman"/>
              </a:rPr>
              <a:t>i.e</a:t>
            </a:r>
            <a:r>
              <a:rPr lang="en-US" dirty="0" smtClean="0">
                <a:solidFill>
                  <a:srgbClr val="2B3E51"/>
                </a:solidFill>
                <a:latin typeface="AvenirRoman"/>
              </a:rPr>
              <a:t> use </a:t>
            </a:r>
            <a:r>
              <a:rPr lang="en-US" dirty="0" smtClean="0"/>
              <a:t>word frequencies without considering order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63854" y="2703561"/>
            <a:ext cx="3620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B3E51"/>
                </a:solidFill>
                <a:latin typeface="Open Sans"/>
              </a:rPr>
              <a:t>Using Bayes Theorem:</a:t>
            </a:r>
          </a:p>
          <a:p>
            <a:endParaRPr lang="en-US" sz="1200" b="1" dirty="0" smtClean="0">
              <a:solidFill>
                <a:srgbClr val="2B3E51"/>
              </a:solidFill>
              <a:latin typeface="Open Sans"/>
            </a:endParaRPr>
          </a:p>
          <a:p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P(sports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|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 A very close game</a:t>
            </a:r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)</a:t>
            </a:r>
          </a:p>
          <a:p>
            <a:endParaRPr lang="en-US" sz="1200" b="1" dirty="0" smtClean="0">
              <a:solidFill>
                <a:srgbClr val="2B3E51"/>
              </a:solidFill>
              <a:latin typeface="Open Sans"/>
            </a:endParaRPr>
          </a:p>
          <a:p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= P(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A very close game| </a:t>
            </a:r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sports) P(sports)</a:t>
            </a:r>
          </a:p>
          <a:p>
            <a:r>
              <a:rPr lang="en-US" sz="1200" b="1" dirty="0" smtClean="0"/>
              <a:t>   ----------------------------------------------</a:t>
            </a:r>
          </a:p>
          <a:p>
            <a:r>
              <a:rPr lang="en-US" sz="1200" b="1" dirty="0" smtClean="0"/>
              <a:t>	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P(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A 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very close 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game)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6" y="4510623"/>
            <a:ext cx="6159500" cy="2286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1277" y="4110645"/>
            <a:ext cx="838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assume that every word in a sentence is </a:t>
            </a:r>
            <a:r>
              <a:rPr lang="en-US" b="1" dirty="0"/>
              <a:t>independent</a:t>
            </a:r>
            <a:r>
              <a:rPr lang="en-US" dirty="0"/>
              <a:t> of the other ones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6" y="4977103"/>
            <a:ext cx="6549465" cy="50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0602" y="5607952"/>
            <a:ext cx="905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close” doesn’t </a:t>
            </a:r>
            <a:r>
              <a:rPr lang="en-US" dirty="0" smtClean="0"/>
              <a:t>appear in sentences of sports tag, So P(close | sports) = 0, which makes product 0</a:t>
            </a:r>
            <a:r>
              <a:rPr lang="en-US" dirty="0" smtClean="0">
                <a:solidFill>
                  <a:srgbClr val="2B3E51"/>
                </a:solidFill>
                <a:latin typeface="Open San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hlinkClick r:id="rId2"/>
              </a:rPr>
              <a:t>Laplace smoothing</a:t>
            </a:r>
            <a:r>
              <a:rPr lang="en-US" sz="2400" dirty="0"/>
              <a:t>: we add 1 </a:t>
            </a:r>
            <a:r>
              <a:rPr lang="en-US" sz="2400" dirty="0" smtClean="0"/>
              <a:t>or in general constant k to </a:t>
            </a:r>
            <a:r>
              <a:rPr lang="en-US" sz="2400" dirty="0"/>
              <a:t>every count so it’s never zero. </a:t>
            </a:r>
            <a:endParaRPr lang="en-US" sz="2400" dirty="0" smtClean="0"/>
          </a:p>
          <a:p>
            <a:r>
              <a:rPr lang="en-US" sz="2400" dirty="0" smtClean="0"/>
              <a:t>To </a:t>
            </a:r>
            <a:r>
              <a:rPr lang="en-US" sz="2400" dirty="0"/>
              <a:t>balance this, we add the number of possible words to the divisor, so the division will never be greater than </a:t>
            </a:r>
            <a:r>
              <a:rPr lang="en-US" sz="2400" dirty="0" smtClean="0"/>
              <a:t>1</a:t>
            </a:r>
          </a:p>
          <a:p>
            <a:r>
              <a:rPr lang="en-US" sz="2400" dirty="0"/>
              <a:t>In our case, the possible words are ['a', 'great', 'very', 'over', 'it', 'but', 'game', 'election', 'clean', 'close', 'the', 'was', 'forgettable', 'match</a:t>
            </a:r>
            <a:r>
              <a:rPr lang="en-US" sz="2400" dirty="0" smtClean="0"/>
              <a:t>'].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AutoShape 2" descr="P(game | sports) = \dfrac {2 + 1}{11 + 14}"/>
          <p:cNvSpPr>
            <a:spLocks noChangeAspect="1" noChangeArrowheads="1"/>
          </p:cNvSpPr>
          <p:nvPr/>
        </p:nvSpPr>
        <p:spPr bwMode="auto">
          <a:xfrm>
            <a:off x="6027738" y="-98425"/>
            <a:ext cx="19716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26842" y="1447800"/>
            <a:ext cx="872079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Relationship between the input and output values.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Lets say that </a:t>
            </a:r>
            <a:r>
              <a:rPr lang="en-US" altLang="en-US" sz="2800" b="1" dirty="0" smtClean="0">
                <a:solidFill>
                  <a:srgbClr val="333333"/>
                </a:solidFill>
                <a:latin typeface="-apple-system"/>
              </a:rPr>
              <a:t>target </a:t>
            </a:r>
            <a:r>
              <a:rPr lang="en-US" altLang="en-US" sz="2800" b="1" dirty="0">
                <a:solidFill>
                  <a:srgbClr val="333333"/>
                </a:solidFill>
                <a:latin typeface="-apple-system"/>
              </a:rPr>
              <a:t>function 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th"/>
              </a:rPr>
              <a:t>y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th"/>
              </a:rPr>
              <a:t>f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x)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However, f(.) is unknown function to us. 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Machine learning algorithms try to guess a hypothesis function 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th"/>
              </a:rPr>
              <a:t>h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x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that approximates the unknown 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th"/>
              </a:rPr>
              <a:t>f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(.)</a:t>
            </a:r>
            <a:endParaRPr lang="en-US" altLang="en-US" sz="2800" dirty="0">
              <a:solidFill>
                <a:srgbClr val="333333"/>
              </a:solidFill>
              <a:latin typeface="-apple-system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rgbClr val="333333"/>
                </a:solidFill>
                <a:latin typeface="-apple-system"/>
              </a:rPr>
              <a:t>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et of all possible hypotheses is known as the Hypothesis set or space H(.)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Goal is the learning process is to find the final hypothesis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that best approximates the unknown target function.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44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547"/>
            <a:ext cx="6120680" cy="850106"/>
          </a:xfrm>
        </p:spPr>
        <p:txBody>
          <a:bodyPr/>
          <a:lstStyle/>
          <a:p>
            <a:r>
              <a:rPr lang="en-US" dirty="0" smtClean="0"/>
              <a:t>Apply Laplace Smoothing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95537" y="1479729"/>
          <a:ext cx="7300665" cy="2057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555"/>
                <a:gridCol w="2433555"/>
                <a:gridCol w="2433555"/>
              </a:tblGrid>
              <a:tr h="427081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Word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Not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2+1 / 11+14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very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close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game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2+1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</a:tr>
            </a:tbl>
          </a:graphicData>
        </a:graphic>
      </p:graphicFrame>
      <p:pic>
        <p:nvPicPr>
          <p:cNvPr id="3074" name="Picture 2" descr="P(a | Sports) \times P(very | Sports) \times P(close | Sports) \times P(game | Sports) \times P(Sports )\\ = 2.76\times 10^{-5}\\ = 0.0000276\\\\ P(a \vert Not\, Sports) \times P(very | Not\, Sports) \times P(close | Not\, Sports) \times P(game | Not\, Sports) \times P( Not\, Sports)\\ = 0.572\times 10^{-5}\\ = 0.00000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8" y="3824566"/>
            <a:ext cx="6838982" cy="21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8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6120680" cy="850106"/>
          </a:xfrm>
        </p:spPr>
        <p:txBody>
          <a:bodyPr/>
          <a:lstStyle/>
          <a:p>
            <a:r>
              <a:rPr lang="en-US" b="1" dirty="0" smtClean="0"/>
              <a:t>Naïve Bayes Classifier Applications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5014"/>
            <a:ext cx="8229600" cy="3636334"/>
          </a:xfrm>
        </p:spPr>
      </p:pic>
    </p:spTree>
    <p:extLst>
      <p:ext uri="{BB962C8B-B14F-4D97-AF65-F5344CB8AC3E}">
        <p14:creationId xmlns:p14="http://schemas.microsoft.com/office/powerpoint/2010/main" val="1328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4471-C7B5-411A-A7BB-CB9CE4AA7E38}" type="slidenum">
              <a:rPr lang="en-US" altLang="ko-KR"/>
              <a:pPr/>
              <a:t>42</a:t>
            </a:fld>
            <a:endParaRPr lang="en-US" altLang="ko-KR"/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Naive Bayes </a:t>
            </a:r>
            <a:r>
              <a:rPr lang="en-US" altLang="ko-KR" dirty="0" smtClean="0"/>
              <a:t>Classifier</a:t>
            </a:r>
            <a:endParaRPr lang="en-US" altLang="ko-KR" dirty="0"/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343400"/>
          </a:xfrm>
        </p:spPr>
        <p:txBody>
          <a:bodyPr/>
          <a:lstStyle/>
          <a:p>
            <a:r>
              <a:rPr lang="en-US" altLang="ko-KR" sz="2800" dirty="0"/>
              <a:t>Along with decision trees, neural networks, </a:t>
            </a:r>
            <a:r>
              <a:rPr lang="en-US" altLang="ko-KR" sz="2800" dirty="0" smtClean="0"/>
              <a:t>one </a:t>
            </a:r>
            <a:r>
              <a:rPr lang="en-US" altLang="ko-KR" sz="2800" dirty="0"/>
              <a:t>of the most practical learning methods.</a:t>
            </a:r>
          </a:p>
          <a:p>
            <a:r>
              <a:rPr lang="en-US" altLang="ko-KR" sz="2800" dirty="0"/>
              <a:t>When to use</a:t>
            </a:r>
          </a:p>
          <a:p>
            <a:pPr lvl="1"/>
            <a:r>
              <a:rPr lang="en-US" altLang="ko-KR" sz="2400" dirty="0"/>
              <a:t>Moderate or large training set available</a:t>
            </a:r>
          </a:p>
          <a:p>
            <a:pPr lvl="1"/>
            <a:r>
              <a:rPr lang="en-US" altLang="ko-KR" sz="2400" dirty="0"/>
              <a:t>Attributes that describe instances are conditionally independent given classification</a:t>
            </a:r>
          </a:p>
          <a:p>
            <a:r>
              <a:rPr lang="en-US" altLang="ko-KR" sz="2800" dirty="0"/>
              <a:t>Successful applications:</a:t>
            </a:r>
          </a:p>
          <a:p>
            <a:pPr lvl="1"/>
            <a:r>
              <a:rPr lang="en-US" altLang="ko-KR" sz="2400" dirty="0"/>
              <a:t>Diagnosis</a:t>
            </a:r>
          </a:p>
          <a:p>
            <a:pPr lvl="1"/>
            <a:r>
              <a:rPr lang="en-US" altLang="ko-KR" sz="2400" dirty="0"/>
              <a:t>Classifying text documents</a:t>
            </a:r>
          </a:p>
        </p:txBody>
      </p:sp>
    </p:spTree>
    <p:extLst>
      <p:ext uri="{BB962C8B-B14F-4D97-AF65-F5344CB8AC3E}">
        <p14:creationId xmlns:p14="http://schemas.microsoft.com/office/powerpoint/2010/main" val="3315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BACA-70F9-4407-9A47-F80D8AED6AC3}" type="slidenum">
              <a:rPr lang="en-US" altLang="ko-KR"/>
              <a:pPr/>
              <a:t>43</a:t>
            </a:fld>
            <a:endParaRPr lang="en-US" altLang="ko-KR"/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to Classify </a:t>
            </a:r>
            <a:r>
              <a:rPr lang="en-US" altLang="ko-KR" dirty="0" smtClean="0"/>
              <a:t>Text</a:t>
            </a:r>
            <a:endParaRPr lang="en-US" altLang="ko-KR" dirty="0"/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133600"/>
            <a:ext cx="7848600" cy="4114800"/>
          </a:xfrm>
        </p:spPr>
        <p:txBody>
          <a:bodyPr/>
          <a:lstStyle/>
          <a:p>
            <a:r>
              <a:rPr lang="en-US" altLang="ko-KR" sz="2800"/>
              <a:t>Why?</a:t>
            </a:r>
          </a:p>
          <a:p>
            <a:pPr lvl="1"/>
            <a:r>
              <a:rPr lang="en-US" altLang="ko-KR"/>
              <a:t>Learn which news articles are of interest</a:t>
            </a:r>
          </a:p>
          <a:p>
            <a:pPr lvl="1"/>
            <a:r>
              <a:rPr lang="en-US" altLang="ko-KR"/>
              <a:t>Learn to classify web pages by topic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2000"/>
          </a:p>
          <a:p>
            <a:r>
              <a:rPr lang="en-US" altLang="ko-KR" sz="2800"/>
              <a:t>Naive Bayes is among most effective algorithms</a:t>
            </a:r>
          </a:p>
          <a:p>
            <a:r>
              <a:rPr lang="en-US" altLang="ko-KR" sz="2800"/>
              <a:t>What attributes shall we use to represent text documents??</a:t>
            </a:r>
          </a:p>
          <a:p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368675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C535-E1AD-46BE-A26E-109D7486F45C}" type="slidenum">
              <a:rPr lang="en-US" altLang="ko-KR"/>
              <a:pPr/>
              <a:t>44</a:t>
            </a:fld>
            <a:endParaRPr lang="en-US" altLang="ko-KR"/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Learning to Classify Text (2/4)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419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Target concept Interesting? :</a:t>
            </a:r>
            <a:r>
              <a:rPr lang="en-US" altLang="ko-KR" sz="2400" i="1"/>
              <a:t> Document</a:t>
            </a:r>
            <a:r>
              <a:rPr lang="en-US" altLang="ko-KR" sz="2400"/>
              <a:t> </a:t>
            </a:r>
            <a:r>
              <a:rPr lang="en-US" altLang="ko-KR" sz="2400">
                <a:sym typeface="Symbol" panose="05050102010706020507" pitchFamily="18" charset="2"/>
              </a:rPr>
              <a:t>{, }</a:t>
            </a:r>
            <a:endParaRPr lang="en-US" altLang="ko-KR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>
                <a:solidFill>
                  <a:srgbClr val="0066CC"/>
                </a:solidFill>
              </a:rPr>
              <a:t>1.</a:t>
            </a:r>
            <a:r>
              <a:rPr lang="en-US" altLang="ko-KR" sz="2400"/>
              <a:t> Represent each document by vector of words</a:t>
            </a:r>
          </a:p>
          <a:p>
            <a:pPr lvl="1">
              <a:lnSpc>
                <a:spcPct val="90000"/>
              </a:lnSpc>
            </a:pPr>
            <a:r>
              <a:rPr lang="en-US" altLang="ko-KR" sz="2000"/>
              <a:t>one attribute per word position in document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>
                <a:solidFill>
                  <a:srgbClr val="0066CC"/>
                </a:solidFill>
              </a:rPr>
              <a:t>2.</a:t>
            </a:r>
            <a:r>
              <a:rPr lang="en-US" altLang="ko-KR" sz="2400"/>
              <a:t> Learning: Use training examples to estimate</a:t>
            </a:r>
          </a:p>
          <a:p>
            <a:pPr lvl="1">
              <a:lnSpc>
                <a:spcPct val="90000"/>
              </a:lnSpc>
            </a:pPr>
            <a:r>
              <a:rPr lang="en-US" altLang="ko-KR" sz="2000"/>
              <a:t>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</a:t>
            </a:r>
            <a:r>
              <a:rPr lang="en-US" altLang="ko-KR" sz="2000"/>
              <a:t>)	 	 </a:t>
            </a:r>
            <a:r>
              <a:rPr lang="en-US" altLang="ko-KR" sz="2000">
                <a:solidFill>
                  <a:srgbClr val="0066CC"/>
                </a:solidFill>
                <a:sym typeface="Symbol" panose="05050102010706020507" pitchFamily="18" charset="2"/>
              </a:rPr>
              <a:t></a:t>
            </a:r>
            <a:r>
              <a:rPr lang="en-US" altLang="ko-KR" sz="2000"/>
              <a:t>  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  <a:r>
              <a:rPr lang="en-US" altLang="ko-KR" sz="200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ko-KR" sz="2000"/>
              <a:t>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doc</a:t>
            </a:r>
            <a:r>
              <a:rPr lang="en-US" altLang="ko-KR" sz="2000"/>
              <a:t>|</a:t>
            </a:r>
            <a:r>
              <a:rPr lang="en-US" altLang="ko-KR" sz="2000">
                <a:sym typeface="Symbol" panose="05050102010706020507" pitchFamily="18" charset="2"/>
              </a:rPr>
              <a:t>)	</a:t>
            </a:r>
            <a:r>
              <a:rPr lang="en-US" altLang="ko-KR" sz="2000"/>
              <a:t> 	 </a:t>
            </a:r>
            <a:r>
              <a:rPr lang="en-US" altLang="ko-KR" sz="2000">
                <a:solidFill>
                  <a:srgbClr val="0066CC"/>
                </a:solidFill>
                <a:sym typeface="Symbol" panose="05050102010706020507" pitchFamily="18" charset="2"/>
              </a:rPr>
              <a:t></a:t>
            </a:r>
            <a:r>
              <a:rPr lang="en-US" altLang="ko-KR" sz="2000">
                <a:sym typeface="Symbol" panose="05050102010706020507" pitchFamily="18" charset="2"/>
              </a:rPr>
              <a:t>  </a:t>
            </a:r>
            <a:r>
              <a:rPr lang="en-US" altLang="ko-KR" sz="2000"/>
              <a:t>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doc</a:t>
            </a:r>
            <a:r>
              <a:rPr lang="en-US" altLang="ko-KR" sz="2000"/>
              <a:t>|</a:t>
            </a:r>
            <a:r>
              <a:rPr lang="en-US" altLang="ko-KR" sz="2000">
                <a:sym typeface="Symbol" panose="05050102010706020507" pitchFamily="18" charset="2"/>
              </a:rPr>
              <a:t>)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>
                <a:sym typeface="Symbol" panose="05050102010706020507" pitchFamily="18" charset="2"/>
              </a:rPr>
              <a:t>Naive Bayes conditional independence assumption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ko-KR" sz="24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>
                <a:sym typeface="Symbol" panose="05050102010706020507" pitchFamily="18" charset="2"/>
              </a:rPr>
              <a:t>where </a:t>
            </a:r>
            <a:r>
              <a:rPr lang="en-US" altLang="ko-KR" sz="2400" i="1"/>
              <a:t>P</a:t>
            </a:r>
            <a:r>
              <a:rPr lang="en-US" altLang="ko-KR" sz="2400"/>
              <a:t>(</a:t>
            </a:r>
            <a:r>
              <a:rPr lang="en-US" altLang="ko-KR" sz="2400" i="1"/>
              <a:t>a</a:t>
            </a:r>
            <a:r>
              <a:rPr lang="en-US" altLang="ko-KR" sz="2400" i="1" baseline="-25000"/>
              <a:t>i</a:t>
            </a:r>
            <a:r>
              <a:rPr lang="en-US" altLang="ko-KR" sz="2400"/>
              <a:t> = </a:t>
            </a:r>
            <a:r>
              <a:rPr lang="en-US" altLang="ko-KR" sz="2400" i="1"/>
              <a:t>w</a:t>
            </a:r>
            <a:r>
              <a:rPr lang="en-US" altLang="ko-KR" sz="2400" i="1" baseline="-25000"/>
              <a:t>k</a:t>
            </a:r>
            <a:r>
              <a:rPr lang="en-US" altLang="ko-KR" sz="2400"/>
              <a:t> |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) </a:t>
            </a:r>
            <a:r>
              <a:rPr lang="en-US" altLang="ko-KR" sz="2400">
                <a:sym typeface="Symbol" panose="05050102010706020507" pitchFamily="18" charset="2"/>
              </a:rPr>
              <a:t>is probability that word in position</a:t>
            </a:r>
            <a:r>
              <a:rPr lang="en-US" altLang="ko-KR" sz="2400" i="1">
                <a:sym typeface="Symbol" panose="05050102010706020507" pitchFamily="18" charset="2"/>
              </a:rPr>
              <a:t> i</a:t>
            </a:r>
            <a:r>
              <a:rPr lang="en-US" altLang="ko-KR" sz="2400">
                <a:sym typeface="Symbol" panose="05050102010706020507" pitchFamily="18" charset="2"/>
              </a:rPr>
              <a:t> is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i="1"/>
              <a:t>w</a:t>
            </a:r>
            <a:r>
              <a:rPr lang="en-US" altLang="ko-KR" sz="2400" i="1" baseline="-25000"/>
              <a:t>k</a:t>
            </a:r>
            <a:r>
              <a:rPr lang="en-US" altLang="ko-KR" sz="2400">
                <a:sym typeface="Symbol" panose="05050102010706020507" pitchFamily="18" charset="2"/>
              </a:rPr>
              <a:t>, given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endParaRPr lang="en-US" altLang="ko-KR" sz="24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>
                <a:sym typeface="Symbol" panose="05050102010706020507" pitchFamily="18" charset="2"/>
              </a:rPr>
              <a:t>one more assumption: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400">
              <a:sym typeface="Symbol" panose="05050102010706020507" pitchFamily="18" charset="2"/>
            </a:endParaRPr>
          </a:p>
        </p:txBody>
      </p:sp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51350"/>
            <a:ext cx="38862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891213"/>
            <a:ext cx="4181475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4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9234-D24F-4630-9103-B0BE3946433C}" type="slidenum">
              <a:rPr lang="en-US" altLang="ko-KR"/>
              <a:pPr/>
              <a:t>45</a:t>
            </a:fld>
            <a:endParaRPr lang="en-US" altLang="ko-KR"/>
          </a:p>
        </p:txBody>
      </p:sp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Learning to Classify Text (3/4)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LEARN_NAIVE_BAYES_TEXT (</a:t>
            </a:r>
            <a:r>
              <a:rPr lang="en-US" altLang="ko-KR" sz="2400" i="1"/>
              <a:t>Examples</a:t>
            </a:r>
            <a:r>
              <a:rPr lang="en-US" altLang="ko-KR" sz="2400"/>
              <a:t>, V)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b="1" i="1">
                <a:solidFill>
                  <a:srgbClr val="0066CC"/>
                </a:solidFill>
              </a:rPr>
              <a:t>1.</a:t>
            </a:r>
            <a:r>
              <a:rPr lang="en-US" altLang="ko-KR" sz="2400" i="1"/>
              <a:t> collect all words and other tokens that occur in Examples</a:t>
            </a:r>
          </a:p>
          <a:p>
            <a:r>
              <a:rPr lang="en-US" altLang="ko-KR" sz="2400" i="1"/>
              <a:t>Vocabulary</a:t>
            </a:r>
            <a:r>
              <a:rPr lang="en-US" altLang="ko-KR" sz="2400"/>
              <a:t> </a:t>
            </a:r>
            <a:r>
              <a:rPr lang="en-US" altLang="ko-KR" sz="2400">
                <a:sym typeface="Symbol" panose="05050102010706020507" pitchFamily="18" charset="2"/>
              </a:rPr>
              <a:t></a:t>
            </a:r>
            <a:r>
              <a:rPr lang="en-US" altLang="ko-KR" sz="2400"/>
              <a:t> all distinct words and other tokens in </a:t>
            </a:r>
            <a:r>
              <a:rPr lang="en-US" altLang="ko-KR" sz="2400" i="1"/>
              <a:t>Examples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b="1" i="1">
                <a:solidFill>
                  <a:srgbClr val="0066CC"/>
                </a:solidFill>
              </a:rPr>
              <a:t>2</a:t>
            </a:r>
            <a:r>
              <a:rPr lang="en-US" altLang="ko-KR" sz="2400" b="1" i="1"/>
              <a:t>.</a:t>
            </a:r>
            <a:r>
              <a:rPr lang="en-US" altLang="ko-KR" sz="2400" i="1"/>
              <a:t> calculate the required P</a:t>
            </a:r>
            <a:r>
              <a:rPr lang="en-US" altLang="ko-KR" sz="2400"/>
              <a:t>(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)</a:t>
            </a:r>
            <a:r>
              <a:rPr lang="en-US" altLang="ko-KR" sz="2400" i="1"/>
              <a:t> and P</a:t>
            </a:r>
            <a:r>
              <a:rPr lang="en-US" altLang="ko-KR" sz="2400"/>
              <a:t>(</a:t>
            </a:r>
            <a:r>
              <a:rPr lang="en-US" altLang="ko-KR" sz="2400" i="1"/>
              <a:t>w</a:t>
            </a:r>
            <a:r>
              <a:rPr lang="en-US" altLang="ko-KR" sz="2400" i="1" baseline="-25000"/>
              <a:t>k</a:t>
            </a:r>
            <a:r>
              <a:rPr lang="en-US" altLang="ko-KR" sz="2400" i="1"/>
              <a:t> </a:t>
            </a:r>
            <a:r>
              <a:rPr lang="en-US" altLang="ko-KR" sz="2400"/>
              <a:t>|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)</a:t>
            </a:r>
            <a:r>
              <a:rPr lang="en-US" altLang="ko-KR" sz="2400" i="1"/>
              <a:t> probability terms</a:t>
            </a:r>
          </a:p>
          <a:p>
            <a:r>
              <a:rPr lang="en-US" altLang="ko-KR" sz="2400"/>
              <a:t>For each target value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 in </a:t>
            </a:r>
            <a:r>
              <a:rPr lang="en-US" altLang="ko-KR" sz="2400" i="1"/>
              <a:t>V</a:t>
            </a:r>
            <a:r>
              <a:rPr lang="en-US" altLang="ko-KR" sz="2400"/>
              <a:t> do</a:t>
            </a:r>
          </a:p>
          <a:p>
            <a:pPr lvl="1"/>
            <a:r>
              <a:rPr lang="en-US" altLang="ko-KR" sz="2000" i="1"/>
              <a:t>docs</a:t>
            </a:r>
            <a:r>
              <a:rPr lang="en-US" altLang="ko-KR" sz="2000" i="1" baseline="-25000"/>
              <a:t>j</a:t>
            </a:r>
            <a:r>
              <a:rPr lang="en-US" altLang="ko-KR" sz="2000" i="1"/>
              <a:t> </a:t>
            </a:r>
            <a:r>
              <a:rPr lang="en-US" altLang="ko-KR" sz="2000">
                <a:sym typeface="Symbol" panose="05050102010706020507" pitchFamily="18" charset="2"/>
              </a:rPr>
              <a:t></a:t>
            </a:r>
            <a:r>
              <a:rPr lang="en-US" altLang="ko-KR" sz="2000" i="1"/>
              <a:t> </a:t>
            </a:r>
            <a:r>
              <a:rPr lang="en-US" altLang="ko-KR" sz="2000"/>
              <a:t>subset of </a:t>
            </a:r>
            <a:r>
              <a:rPr lang="en-US" altLang="ko-KR" sz="2000" i="1"/>
              <a:t>Examples</a:t>
            </a:r>
            <a:r>
              <a:rPr lang="en-US" altLang="ko-KR" sz="2000"/>
              <a:t> for which the target value is </a:t>
            </a:r>
            <a:r>
              <a:rPr lang="en-US" altLang="ko-KR" sz="2000" i="1"/>
              <a:t>v</a:t>
            </a:r>
            <a:r>
              <a:rPr lang="en-US" altLang="ko-KR" sz="2000" i="1" baseline="-25000"/>
              <a:t>j</a:t>
            </a:r>
            <a:r>
              <a:rPr lang="en-US" altLang="ko-KR" sz="2000"/>
              <a:t> </a:t>
            </a:r>
          </a:p>
          <a:p>
            <a:pPr lvl="1">
              <a:lnSpc>
                <a:spcPct val="140000"/>
              </a:lnSpc>
            </a:pPr>
            <a:r>
              <a:rPr lang="en-US" altLang="ko-KR" sz="2000"/>
              <a:t> </a:t>
            </a:r>
          </a:p>
          <a:p>
            <a:pPr lvl="1">
              <a:lnSpc>
                <a:spcPct val="110000"/>
              </a:lnSpc>
            </a:pPr>
            <a:r>
              <a:rPr lang="en-US" altLang="ko-KR" sz="2000" i="1"/>
              <a:t>Text</a:t>
            </a:r>
            <a:r>
              <a:rPr lang="en-US" altLang="ko-KR" sz="2000" i="1" baseline="-25000"/>
              <a:t>j</a:t>
            </a:r>
            <a:r>
              <a:rPr lang="en-US" altLang="ko-KR" sz="2000"/>
              <a:t> </a:t>
            </a:r>
            <a:r>
              <a:rPr lang="en-US" altLang="ko-KR" sz="2000">
                <a:sym typeface="Symbol" panose="05050102010706020507" pitchFamily="18" charset="2"/>
              </a:rPr>
              <a:t></a:t>
            </a:r>
            <a:r>
              <a:rPr lang="en-US" altLang="ko-KR" sz="2000"/>
              <a:t> a single document created by concatenating all members of </a:t>
            </a:r>
            <a:r>
              <a:rPr lang="en-US" altLang="ko-KR" sz="2000" i="1"/>
              <a:t>docs</a:t>
            </a:r>
            <a:r>
              <a:rPr lang="en-US" altLang="ko-KR" sz="2000" i="1" baseline="-25000"/>
              <a:t>j</a:t>
            </a:r>
            <a:r>
              <a:rPr lang="en-US" altLang="ko-KR" sz="2000" i="1"/>
              <a:t> </a:t>
            </a:r>
            <a:endParaRPr lang="en-US" altLang="ko-KR" sz="2000"/>
          </a:p>
        </p:txBody>
      </p:sp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207645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17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415-7466-44FF-A49E-4232634FA36D}" type="slidenum">
              <a:rPr lang="en-US" altLang="ko-KR"/>
              <a:pPr/>
              <a:t>46</a:t>
            </a:fld>
            <a:endParaRPr lang="en-US" altLang="ko-KR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Learning to Classify Text (4/4)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pPr lvl="1"/>
            <a:r>
              <a:rPr lang="en-US" altLang="ko-KR" sz="2000" i="1"/>
              <a:t>n </a:t>
            </a:r>
            <a:r>
              <a:rPr lang="en-US" altLang="ko-KR" sz="2000">
                <a:sym typeface="Symbol" panose="05050102010706020507" pitchFamily="18" charset="2"/>
              </a:rPr>
              <a:t></a:t>
            </a:r>
            <a:r>
              <a:rPr lang="en-US" altLang="ko-KR" sz="2000" i="1"/>
              <a:t> </a:t>
            </a:r>
            <a:r>
              <a:rPr lang="en-US" altLang="ko-KR" sz="2000"/>
              <a:t>total number of words in </a:t>
            </a:r>
            <a:r>
              <a:rPr lang="en-US" altLang="ko-KR" sz="2000" i="1"/>
              <a:t>Text</a:t>
            </a:r>
            <a:r>
              <a:rPr lang="en-US" altLang="ko-KR" sz="2000" i="1" baseline="-25000"/>
              <a:t>j</a:t>
            </a:r>
            <a:r>
              <a:rPr lang="en-US" altLang="ko-KR" sz="2000"/>
              <a:t> (counting duplicate words multiple times)</a:t>
            </a:r>
            <a:r>
              <a:rPr lang="en-US" altLang="ko-KR" sz="2000" i="1"/>
              <a:t> </a:t>
            </a:r>
          </a:p>
          <a:p>
            <a:pPr lvl="1"/>
            <a:r>
              <a:rPr lang="en-US" altLang="ko-KR" sz="2000"/>
              <a:t>for each word</a:t>
            </a:r>
            <a:r>
              <a:rPr lang="en-US" altLang="ko-KR" sz="2000" i="1"/>
              <a:t> w</a:t>
            </a:r>
            <a:r>
              <a:rPr lang="en-US" altLang="ko-KR" sz="2000" i="1" baseline="-25000"/>
              <a:t>k </a:t>
            </a:r>
            <a:r>
              <a:rPr lang="en-US" altLang="ko-KR" sz="2000"/>
              <a:t>in </a:t>
            </a:r>
            <a:r>
              <a:rPr lang="en-US" altLang="ko-KR" sz="2000" i="1"/>
              <a:t>Vocabulary</a:t>
            </a:r>
          </a:p>
          <a:p>
            <a:pPr lvl="1">
              <a:buFontTx/>
              <a:buNone/>
            </a:pPr>
            <a:r>
              <a:rPr lang="en-US" altLang="ko-KR" sz="2000" i="1"/>
              <a:t>	</a:t>
            </a:r>
            <a:r>
              <a:rPr lang="en-US" altLang="ko-KR" sz="2000" i="1">
                <a:solidFill>
                  <a:srgbClr val="0066CC"/>
                </a:solidFill>
              </a:rPr>
              <a:t>*  </a:t>
            </a:r>
            <a:r>
              <a:rPr lang="en-US" altLang="ko-KR" sz="2000" i="1"/>
              <a:t>n</a:t>
            </a:r>
            <a:r>
              <a:rPr lang="en-US" altLang="ko-KR" sz="2000" i="1" baseline="-25000"/>
              <a:t>k </a:t>
            </a:r>
            <a:r>
              <a:rPr lang="en-US" altLang="ko-KR" sz="2000">
                <a:sym typeface="Symbol" panose="05050102010706020507" pitchFamily="18" charset="2"/>
              </a:rPr>
              <a:t> number of times word </a:t>
            </a:r>
            <a:r>
              <a:rPr lang="en-US" altLang="ko-KR" sz="2000" i="1"/>
              <a:t>w</a:t>
            </a:r>
            <a:r>
              <a:rPr lang="en-US" altLang="ko-KR" sz="2000" i="1" baseline="-25000"/>
              <a:t>k </a:t>
            </a:r>
            <a:r>
              <a:rPr lang="en-US" altLang="ko-KR" sz="2000">
                <a:sym typeface="Symbol" panose="05050102010706020507" pitchFamily="18" charset="2"/>
              </a:rPr>
              <a:t>occurs in </a:t>
            </a:r>
            <a:r>
              <a:rPr lang="en-US" altLang="ko-KR" sz="2000" i="1"/>
              <a:t>Text</a:t>
            </a:r>
            <a:r>
              <a:rPr lang="en-US" altLang="ko-KR" sz="2000" i="1" baseline="-25000"/>
              <a:t>j</a:t>
            </a:r>
            <a:r>
              <a:rPr lang="en-US" altLang="ko-KR" sz="2000"/>
              <a:t> </a:t>
            </a:r>
          </a:p>
          <a:p>
            <a:pPr lvl="1">
              <a:lnSpc>
                <a:spcPct val="160000"/>
              </a:lnSpc>
              <a:buFontTx/>
              <a:buNone/>
            </a:pPr>
            <a:r>
              <a:rPr lang="en-US" altLang="ko-KR" sz="2000" i="1"/>
              <a:t>	</a:t>
            </a:r>
            <a:r>
              <a:rPr lang="en-US" altLang="ko-KR" sz="2000" i="1">
                <a:solidFill>
                  <a:srgbClr val="0066CC"/>
                </a:solidFill>
              </a:rPr>
              <a:t>*</a:t>
            </a:r>
            <a:r>
              <a:rPr lang="en-US" altLang="ko-KR" sz="2000" i="1"/>
              <a:t>  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ko-KR" sz="1600" i="1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CLASSIFY_NAIVE_BAYES_TEXT (</a:t>
            </a:r>
            <a:r>
              <a:rPr lang="en-US" altLang="ko-KR" sz="2400" i="1"/>
              <a:t>Doc</a:t>
            </a:r>
            <a:r>
              <a:rPr lang="en-US" altLang="ko-KR" sz="2400"/>
              <a:t>)</a:t>
            </a:r>
          </a:p>
          <a:p>
            <a:r>
              <a:rPr lang="en-US" altLang="ko-KR" sz="2400" i="1"/>
              <a:t>positions</a:t>
            </a:r>
            <a:r>
              <a:rPr lang="en-US" altLang="ko-KR" sz="2400"/>
              <a:t> </a:t>
            </a:r>
            <a:r>
              <a:rPr lang="en-US" altLang="ko-KR" sz="2400">
                <a:sym typeface="Symbol" panose="05050102010706020507" pitchFamily="18" charset="2"/>
              </a:rPr>
              <a:t></a:t>
            </a:r>
            <a:r>
              <a:rPr lang="en-US" altLang="ko-KR" sz="2400"/>
              <a:t> all word positions in </a:t>
            </a:r>
            <a:r>
              <a:rPr lang="en-US" altLang="ko-KR" sz="2400" i="1"/>
              <a:t>Doc</a:t>
            </a:r>
            <a:r>
              <a:rPr lang="en-US" altLang="ko-KR" sz="2400"/>
              <a:t> that contain tokens found in </a:t>
            </a:r>
            <a:r>
              <a:rPr lang="en-US" altLang="ko-KR" sz="2400" i="1"/>
              <a:t>Vocabulary</a:t>
            </a:r>
          </a:p>
          <a:p>
            <a:r>
              <a:rPr lang="en-US" altLang="ko-KR" sz="2400"/>
              <a:t>Return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NB</a:t>
            </a:r>
            <a:r>
              <a:rPr lang="en-US" altLang="ko-KR" sz="2400" baseline="-25000"/>
              <a:t> </a:t>
            </a:r>
            <a:r>
              <a:rPr lang="en-US" altLang="ko-KR" sz="2400"/>
              <a:t>where</a:t>
            </a:r>
          </a:p>
        </p:txBody>
      </p:sp>
      <p:pic>
        <p:nvPicPr>
          <p:cNvPr id="2324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05200"/>
            <a:ext cx="29241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4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491163"/>
            <a:ext cx="4724400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4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4070" y="832112"/>
            <a:ext cx="7055530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2901918" algn="l"/>
              </a:tabLst>
            </a:pPr>
            <a:r>
              <a:rPr sz="3530" dirty="0">
                <a:solidFill>
                  <a:srgbClr val="000000"/>
                </a:solidFill>
              </a:rPr>
              <a:t>Baseline:</a:t>
            </a:r>
            <a:r>
              <a:rPr sz="3530" spc="-4" dirty="0">
                <a:solidFill>
                  <a:srgbClr val="000000"/>
                </a:solidFill>
              </a:rPr>
              <a:t> </a:t>
            </a:r>
            <a:r>
              <a:rPr sz="3530" dirty="0">
                <a:solidFill>
                  <a:srgbClr val="000000"/>
                </a:solidFill>
              </a:rPr>
              <a:t>Bag	of </a:t>
            </a:r>
            <a:r>
              <a:rPr sz="3530" spc="-4" dirty="0">
                <a:solidFill>
                  <a:srgbClr val="000000"/>
                </a:solidFill>
              </a:rPr>
              <a:t>Words</a:t>
            </a:r>
            <a:r>
              <a:rPr sz="3530" spc="-79" dirty="0">
                <a:solidFill>
                  <a:srgbClr val="000000"/>
                </a:solidFill>
              </a:rPr>
              <a:t> </a:t>
            </a:r>
            <a:r>
              <a:rPr sz="3530" dirty="0">
                <a:solidFill>
                  <a:srgbClr val="000000"/>
                </a:solidFill>
              </a:rPr>
              <a:t>Approach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656359" y="1882588"/>
            <a:ext cx="4059331" cy="4168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156" y="1878386"/>
            <a:ext cx="4067735" cy="4176993"/>
          </a:xfrm>
          <a:custGeom>
            <a:avLst/>
            <a:gdLst/>
            <a:ahLst/>
            <a:cxnLst/>
            <a:rect l="l" t="t" r="r" b="b"/>
            <a:pathLst>
              <a:path w="4610100" h="4733925">
                <a:moveTo>
                  <a:pt x="0" y="0"/>
                </a:moveTo>
                <a:lnTo>
                  <a:pt x="4610099" y="0"/>
                </a:lnTo>
                <a:lnTo>
                  <a:pt x="4610099" y="4733919"/>
                </a:lnTo>
                <a:lnTo>
                  <a:pt x="0" y="47339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86465" y="1949823"/>
            <a:ext cx="1260662" cy="3864909"/>
          </a:xfrm>
          <a:custGeom>
            <a:avLst/>
            <a:gdLst/>
            <a:ahLst/>
            <a:cxnLst/>
            <a:rect l="l" t="t" r="r" b="b"/>
            <a:pathLst>
              <a:path w="1428750" h="4380230">
                <a:moveTo>
                  <a:pt x="0" y="0"/>
                </a:moveTo>
                <a:lnTo>
                  <a:pt x="1428748" y="0"/>
                </a:lnTo>
                <a:lnTo>
                  <a:pt x="1428748" y="4379906"/>
                </a:lnTo>
                <a:lnTo>
                  <a:pt x="0" y="437990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7148" y="1873623"/>
            <a:ext cx="907676" cy="3947189"/>
          </a:xfrm>
          <a:prstGeom prst="rect">
            <a:avLst/>
          </a:prstGeom>
        </p:spPr>
        <p:txBody>
          <a:bodyPr vert="horz" wrap="square" lIns="0" tIns="116541" rIns="0" bIns="0" rtlCol="0">
            <a:spAutoFit/>
          </a:bodyPr>
          <a:lstStyle/>
          <a:p>
            <a:pPr>
              <a:spcBef>
                <a:spcPts val="918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rdv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rk	0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29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bout	2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al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l	2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777"/>
              </a:spcBef>
              <a:tabLst>
                <a:tab pos="806306" algn="l"/>
              </a:tabLst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Afr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ic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a	1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pp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e	0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nx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ous	0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...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gas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777"/>
              </a:spcBef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...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oil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522782">
              <a:lnSpc>
                <a:spcPct val="151000"/>
              </a:lnSpc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…  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Zai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re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3971" y="4238065"/>
            <a:ext cx="100853" cy="15594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368">
              <a:solidFill>
                <a:prstClr val="black"/>
              </a:solidFill>
              <a:latin typeface="Times New Roman"/>
              <a:cs typeface="Times New Roman"/>
            </a:endParaRPr>
          </a:p>
          <a:p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26"/>
              </a:spcBef>
            </a:pPr>
            <a:endParaRPr sz="1456">
              <a:solidFill>
                <a:prstClr val="black"/>
              </a:solidFill>
              <a:latin typeface="Times New Roman"/>
              <a:cs typeface="Times New Roman"/>
            </a:endParaRPr>
          </a:p>
          <a:p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74524" y="3092824"/>
            <a:ext cx="1353110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528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77208" y="3055004"/>
            <a:ext cx="75640" cy="75640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0" y="85725"/>
                </a:lnTo>
                <a:lnTo>
                  <a:pt x="85725" y="42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5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2" y="941294"/>
            <a:ext cx="8902067" cy="49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926370"/>
            <a:ext cx="8875059" cy="51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A7DD-D54A-4224-BCD5-44A0D9F828BA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Bayes Theorem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352800"/>
            <a:ext cx="7772400" cy="2819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800" i="1"/>
              <a:t>P</a:t>
            </a:r>
            <a:r>
              <a:rPr lang="en-US" altLang="ko-KR" sz="2800"/>
              <a:t>(</a:t>
            </a:r>
            <a:r>
              <a:rPr lang="en-US" altLang="ko-KR" sz="2800" i="1"/>
              <a:t>h</a:t>
            </a:r>
            <a:r>
              <a:rPr lang="en-US" altLang="ko-KR" sz="2800"/>
              <a:t>) = prior probability of hypothesis </a:t>
            </a:r>
            <a:r>
              <a:rPr lang="en-US" altLang="ko-KR" sz="2800" i="1"/>
              <a:t>h</a:t>
            </a:r>
          </a:p>
          <a:p>
            <a:pPr>
              <a:lnSpc>
                <a:spcPct val="110000"/>
              </a:lnSpc>
            </a:pPr>
            <a:r>
              <a:rPr lang="en-US" altLang="ko-KR" sz="2800" i="1"/>
              <a:t>P</a:t>
            </a:r>
            <a:r>
              <a:rPr lang="en-US" altLang="ko-KR" sz="2800"/>
              <a:t>(</a:t>
            </a:r>
            <a:r>
              <a:rPr lang="en-US" altLang="ko-KR" sz="2800" i="1"/>
              <a:t>D</a:t>
            </a:r>
            <a:r>
              <a:rPr lang="en-US" altLang="ko-KR" sz="2800"/>
              <a:t>) = prior probability of training data </a:t>
            </a:r>
            <a:r>
              <a:rPr lang="en-US" altLang="ko-KR" sz="2800" i="1"/>
              <a:t>D</a:t>
            </a:r>
          </a:p>
          <a:p>
            <a:pPr>
              <a:lnSpc>
                <a:spcPct val="110000"/>
              </a:lnSpc>
            </a:pPr>
            <a:r>
              <a:rPr lang="en-US" altLang="ko-KR" sz="2800" i="1"/>
              <a:t>P</a:t>
            </a:r>
            <a:r>
              <a:rPr lang="en-US" altLang="ko-KR" sz="2800"/>
              <a:t>(</a:t>
            </a:r>
            <a:r>
              <a:rPr lang="en-US" altLang="ko-KR" sz="2800" i="1"/>
              <a:t>h</a:t>
            </a:r>
            <a:r>
              <a:rPr lang="en-US" altLang="ko-KR" sz="2800"/>
              <a:t>|</a:t>
            </a:r>
            <a:r>
              <a:rPr lang="en-US" altLang="ko-KR" sz="2800" i="1"/>
              <a:t>D</a:t>
            </a:r>
            <a:r>
              <a:rPr lang="en-US" altLang="ko-KR" sz="2800"/>
              <a:t>) = probability of </a:t>
            </a:r>
            <a:r>
              <a:rPr lang="en-US" altLang="ko-KR" sz="2800" i="1"/>
              <a:t>h</a:t>
            </a:r>
            <a:r>
              <a:rPr lang="en-US" altLang="ko-KR" sz="2800"/>
              <a:t> given </a:t>
            </a:r>
            <a:r>
              <a:rPr lang="en-US" altLang="ko-KR" sz="2800" i="1"/>
              <a:t>D</a:t>
            </a:r>
          </a:p>
          <a:p>
            <a:pPr>
              <a:lnSpc>
                <a:spcPct val="110000"/>
              </a:lnSpc>
            </a:pPr>
            <a:r>
              <a:rPr lang="en-US" altLang="ko-KR" sz="2800" i="1"/>
              <a:t>P</a:t>
            </a:r>
            <a:r>
              <a:rPr lang="en-US" altLang="ko-KR" sz="2800"/>
              <a:t>(</a:t>
            </a:r>
            <a:r>
              <a:rPr lang="en-US" altLang="ko-KR" sz="2800" i="1"/>
              <a:t>D</a:t>
            </a:r>
            <a:r>
              <a:rPr lang="en-US" altLang="ko-KR" sz="2800"/>
              <a:t>|</a:t>
            </a:r>
            <a:r>
              <a:rPr lang="en-US" altLang="ko-KR" sz="2800" i="1"/>
              <a:t>h</a:t>
            </a:r>
            <a:r>
              <a:rPr lang="en-US" altLang="ko-KR" sz="2800"/>
              <a:t>) = probability of </a:t>
            </a:r>
            <a:r>
              <a:rPr lang="en-US" altLang="ko-KR" sz="2800" i="1"/>
              <a:t>D</a:t>
            </a:r>
            <a:r>
              <a:rPr lang="en-US" altLang="ko-KR" sz="2800"/>
              <a:t> given </a:t>
            </a:r>
            <a:r>
              <a:rPr lang="en-US" altLang="ko-KR" sz="2800" i="1"/>
              <a:t>h</a:t>
            </a:r>
          </a:p>
          <a:p>
            <a:pPr>
              <a:lnSpc>
                <a:spcPct val="110000"/>
              </a:lnSpc>
            </a:pPr>
            <a:endParaRPr lang="en-US" altLang="ko-KR" sz="2800"/>
          </a:p>
        </p:txBody>
      </p:sp>
      <p:graphicFrame>
        <p:nvGraphicFramePr>
          <p:cNvPr id="190469" name="Object 5"/>
          <p:cNvGraphicFramePr>
            <a:graphicFrameLocks noChangeAspect="1"/>
          </p:cNvGraphicFramePr>
          <p:nvPr/>
        </p:nvGraphicFramePr>
        <p:xfrm>
          <a:off x="2895600" y="2057400"/>
          <a:ext cx="332422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비트맵 이미지" r:id="rId3" imgW="3704762" imgH="1028844" progId="Paint.Picture">
                  <p:embed/>
                </p:oleObj>
              </mc:Choice>
              <mc:Fallback>
                <p:oleObj name="비트맵 이미지" r:id="rId3" imgW="3704762" imgH="102884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057400"/>
                        <a:ext cx="332422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7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891229"/>
            <a:ext cx="8875059" cy="50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1130520"/>
            <a:ext cx="8875058" cy="45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8889999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1123963"/>
            <a:ext cx="8875059" cy="46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FFE9-45A4-4749-992D-35B22C6DBC08}" type="slidenum">
              <a:rPr lang="en-US" altLang="ko-KR"/>
              <a:pPr/>
              <a:t>54</a:t>
            </a:fld>
            <a:endParaRPr lang="en-US" altLang="ko-KR"/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Twenty NewsGroups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848600" cy="4343400"/>
          </a:xfrm>
        </p:spPr>
        <p:txBody>
          <a:bodyPr/>
          <a:lstStyle/>
          <a:p>
            <a:r>
              <a:rPr lang="en-US" altLang="ko-KR" sz="2400"/>
              <a:t>Given 1000 training documents from each group Learn to classify new documents according to which newsgroup it came from</a:t>
            </a:r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1800"/>
          </a:p>
          <a:p>
            <a:r>
              <a:rPr lang="en-US" altLang="ko-KR" sz="2400"/>
              <a:t>Naive Bayes: 89% classification accuracy</a:t>
            </a:r>
          </a:p>
        </p:txBody>
      </p:sp>
      <p:graphicFrame>
        <p:nvGraphicFramePr>
          <p:cNvPr id="223303" name="Group 71"/>
          <p:cNvGraphicFramePr>
            <a:graphicFrameLocks noGrp="1"/>
          </p:cNvGraphicFramePr>
          <p:nvPr/>
        </p:nvGraphicFramePr>
        <p:xfrm>
          <a:off x="685800" y="3505200"/>
          <a:ext cx="8229600" cy="2194560"/>
        </p:xfrm>
        <a:graphic>
          <a:graphicData uri="http://schemas.openxmlformats.org/drawingml/2006/table">
            <a:tbl>
              <a:tblPr/>
              <a:tblGrid>
                <a:gridCol w="2667000"/>
                <a:gridCol w="1828800"/>
                <a:gridCol w="2133600"/>
                <a:gridCol w="1600200"/>
              </a:tblGrid>
              <a:tr h="1277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comp.graphics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comp.os.ms-windows.misc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comp.sys.ibm.pc.hardware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comp.sys.mac.hardware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comp.windows.x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misc.forsale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rec.autos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rec.motorcycles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rec.sport.baseball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rec.sport.hockey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alt.atheism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soc.religion.christian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talk.religion.misc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talk.politics.mideast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talk.politics.misc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talk.politics.guns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sci.space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sci.crypt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sci.electronics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sci.med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1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0" y="45720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Naïve Bayes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600200"/>
            <a:ext cx="754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 Gaussian Naive Bayes algorithm is a special type of NB algorithm. 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It’s specifically used when the features have continuous values.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It’s also assumed that all the features are following a Gaussian distribution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normal distribution.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941294"/>
            <a:ext cx="8875059" cy="4733954"/>
          </a:xfrm>
          <a:prstGeom prst="rect">
            <a:avLst/>
          </a:prstGeom>
        </p:spPr>
      </p:pic>
      <p:sp>
        <p:nvSpPr>
          <p:cNvPr id="3" name="object 4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924800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Estimating Parameters: </a:t>
            </a:r>
            <a:r>
              <a:rPr i="1" dirty="0" smtClean="0">
                <a:solidFill>
                  <a:srgbClr val="434DD6"/>
                </a:solidFill>
                <a:latin typeface="Times New Roman"/>
                <a:cs typeface="Times New Roman"/>
              </a:rPr>
              <a:t>X</a:t>
            </a:r>
            <a:r>
              <a:rPr sz="2780" i="1" baseline="-21164" dirty="0" smtClean="0">
                <a:solidFill>
                  <a:srgbClr val="434DD6"/>
                </a:solidFill>
                <a:latin typeface="Times New Roman"/>
                <a:cs typeface="Times New Roman"/>
              </a:rPr>
              <a:t>i</a:t>
            </a:r>
            <a:r>
              <a:rPr lang="en-IN" sz="2780" i="1" spc="165" baseline="-21164" dirty="0" smtClean="0">
                <a:solidFill>
                  <a:srgbClr val="434DD6"/>
                </a:solidFill>
                <a:latin typeface="Times New Roman"/>
                <a:cs typeface="Times New Roman"/>
              </a:rPr>
              <a:t> </a:t>
            </a:r>
            <a:r>
              <a:rPr lang="en-IN" sz="2824" spc="-4" dirty="0"/>
              <a:t> </a:t>
            </a:r>
            <a:r>
              <a:rPr lang="en-IN" sz="2824" spc="-4" dirty="0" smtClean="0"/>
              <a:t>Continuous</a:t>
            </a:r>
            <a:endParaRPr sz="2824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05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941295"/>
            <a:ext cx="8881931" cy="47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3" y="806824"/>
            <a:ext cx="8879176" cy="524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3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802608"/>
            <a:ext cx="8875059" cy="52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6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1998-2552-4E45-9F30-7F4CDFFCC806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Brute Force MAP </a:t>
            </a:r>
            <a:r>
              <a:rPr lang="en-US" altLang="ko-KR" sz="3600" dirty="0" smtClean="0"/>
              <a:t>Hypothesis</a:t>
            </a:r>
            <a:endParaRPr lang="en-US" altLang="ko-KR" sz="3600" dirty="0"/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ko-KR" sz="2800" dirty="0"/>
              <a:t>For each hypothesis </a:t>
            </a:r>
            <a:r>
              <a:rPr lang="en-US" altLang="ko-KR" sz="2800" i="1" dirty="0"/>
              <a:t>h</a:t>
            </a:r>
            <a:r>
              <a:rPr lang="en-US" altLang="ko-KR" sz="2800" dirty="0"/>
              <a:t> in </a:t>
            </a:r>
            <a:r>
              <a:rPr lang="en-US" altLang="ko-KR" sz="2800" i="1" dirty="0"/>
              <a:t>H</a:t>
            </a:r>
            <a:r>
              <a:rPr lang="en-US" altLang="ko-KR" sz="2800" dirty="0"/>
              <a:t>, calculate the posterior probability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endParaRPr lang="en-US" altLang="ko-KR" sz="2800" dirty="0"/>
          </a:p>
          <a:p>
            <a:pPr marL="609600" indent="-609600">
              <a:buFont typeface="Wingdings" panose="05000000000000000000" pitchFamily="2" charset="2"/>
              <a:buAutoNum type="arabicPeriod"/>
            </a:pPr>
            <a:endParaRPr lang="en-US" altLang="ko-KR" sz="2800" dirty="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ko-KR" sz="2800" dirty="0"/>
              <a:t>Output the hypothesis </a:t>
            </a:r>
            <a:r>
              <a:rPr lang="en-US" altLang="ko-KR" sz="2800" i="1" dirty="0" err="1"/>
              <a:t>h</a:t>
            </a:r>
            <a:r>
              <a:rPr lang="en-US" altLang="ko-KR" sz="2800" i="1" baseline="-25000" dirty="0" err="1"/>
              <a:t>MAP</a:t>
            </a:r>
            <a:r>
              <a:rPr lang="en-US" altLang="ko-KR" sz="2800" dirty="0"/>
              <a:t> with the highest posterior probability</a:t>
            </a:r>
          </a:p>
          <a:p>
            <a:pPr marL="609600" indent="-609600"/>
            <a:endParaRPr lang="en-US" altLang="ko-KR" sz="2800" dirty="0"/>
          </a:p>
        </p:txBody>
      </p:sp>
      <p:graphicFrame>
        <p:nvGraphicFramePr>
          <p:cNvPr id="194565" name="Object 5"/>
          <p:cNvGraphicFramePr>
            <a:graphicFrameLocks noChangeAspect="1"/>
          </p:cNvGraphicFramePr>
          <p:nvPr>
            <p:extLst/>
          </p:nvPr>
        </p:nvGraphicFramePr>
        <p:xfrm>
          <a:off x="2986087" y="2468562"/>
          <a:ext cx="31718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Bitmap Image" r:id="rId3" imgW="3705120" imgH="1028880" progId="Paint.Picture">
                  <p:embed/>
                </p:oleObj>
              </mc:Choice>
              <mc:Fallback>
                <p:oleObj name="Bitmap Image" r:id="rId3" imgW="3705120" imgH="102888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7" y="2468562"/>
                        <a:ext cx="3171825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5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648200"/>
            <a:ext cx="310515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335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" y="822134"/>
            <a:ext cx="8901122" cy="522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57200" y="3048000"/>
            <a:ext cx="7772400" cy="1143000"/>
          </a:xfrm>
        </p:spPr>
        <p:txBody>
          <a:bodyPr/>
          <a:lstStyle/>
          <a:p>
            <a:r>
              <a:rPr lang="en-US" dirty="0" smtClean="0"/>
              <a:t>Naïve Bayes Python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3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599"/>
            <a:ext cx="8839200" cy="515882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smtClean="0"/>
              <a:t>Movie Review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www.youtube.com/watch?time_continue=16&amp;v=EGKeC2S44Rs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Spam </a:t>
            </a:r>
            <a:r>
              <a:rPr lang="en-US" sz="2000" dirty="0" smtClean="0"/>
              <a:t>mails by Prof. Andrew Ng: </a:t>
            </a:r>
          </a:p>
          <a:p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www.youtube.com/watch?v=z5UQyCESW64</a:t>
            </a:r>
            <a:endParaRPr lang="en-US" sz="2000" dirty="0" smtClean="0"/>
          </a:p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www.youtube.com/watch?v=NFd0ZQk5bR4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NLP </a:t>
            </a:r>
            <a:r>
              <a:rPr lang="en-US" sz="2000" dirty="0" smtClean="0"/>
              <a:t>by Prof. Dan </a:t>
            </a:r>
            <a:r>
              <a:rPr lang="en-US" sz="2000" dirty="0" err="1" smtClean="0"/>
              <a:t>Jurafsky</a:t>
            </a:r>
            <a:r>
              <a:rPr lang="en-US" sz="2000" dirty="0" smtClean="0"/>
              <a:t>, Stanford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www.youtube.com/watch?v=Fmu65a0v6Sw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IN" sz="2000" dirty="0"/>
              <a:t>Text Classification in NLP using Naïve Bayes</a:t>
            </a:r>
          </a:p>
          <a:p>
            <a:pPr marL="0" indent="0">
              <a:buNone/>
            </a:pPr>
            <a:r>
              <a:rPr lang="en-IN" sz="2000" dirty="0">
                <a:hlinkClick r:id="rId6"/>
              </a:rPr>
              <a:t>https://medium.com/@theflyingmantis/text-classification-in-nlp-naive-bayes-a606bf419f8c</a:t>
            </a:r>
            <a:endParaRPr lang="en-IN" sz="2000" dirty="0"/>
          </a:p>
          <a:p>
            <a:endParaRPr lang="en-IN" sz="2000" dirty="0"/>
          </a:p>
          <a:p>
            <a:pPr marL="0" indent="0">
              <a:buNone/>
            </a:pPr>
            <a:r>
              <a:rPr lang="en-IN" sz="2000" dirty="0"/>
              <a:t>More on Probability</a:t>
            </a:r>
          </a:p>
          <a:p>
            <a:pPr marL="0" indent="0">
              <a:buNone/>
            </a:pPr>
            <a:r>
              <a:rPr lang="en-IN" sz="2000" dirty="0">
                <a:hlinkClick r:id="rId7"/>
              </a:rPr>
              <a:t>https://</a:t>
            </a:r>
            <a:r>
              <a:rPr lang="en-IN" sz="2000" dirty="0" smtClean="0">
                <a:hlinkClick r:id="rId7"/>
              </a:rPr>
              <a:t>www.probabilitycourse.com/chapter1/1_0_0_introduction.php</a:t>
            </a: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US" sz="2100" dirty="0"/>
              <a:t>Python</a:t>
            </a:r>
            <a:r>
              <a:rPr lang="en-US" sz="2000" dirty="0" smtClean="0"/>
              <a:t> Code</a:t>
            </a:r>
            <a:endParaRPr lang="en-US" sz="2000" dirty="0" smtClean="0"/>
          </a:p>
          <a:p>
            <a:r>
              <a:rPr lang="en-US" sz="2000" dirty="0">
                <a:hlinkClick r:id="rId8"/>
              </a:rPr>
              <a:t>https://medium.com/@</a:t>
            </a:r>
            <a:r>
              <a:rPr lang="en-US" sz="2000" dirty="0" smtClean="0">
                <a:hlinkClick r:id="rId8"/>
              </a:rPr>
              <a:t>pragya_paudyal/classification-of-diabetes-using-naive-bayes-in-python-44385b279277</a:t>
            </a:r>
            <a:endParaRPr lang="en-US" sz="2000" dirty="0" smtClean="0"/>
          </a:p>
          <a:p>
            <a:r>
              <a:rPr lang="en-US" sz="1600" dirty="0">
                <a:hlinkClick r:id="rId9"/>
              </a:rPr>
              <a:t>https://archive.ics.uci.edu/ml/datasets/Diabetes</a:t>
            </a:r>
            <a:endParaRPr lang="en-US" sz="2000" dirty="0" smtClean="0"/>
          </a:p>
          <a:p>
            <a:r>
              <a:rPr lang="en-IN" sz="2000" dirty="0">
                <a:hlinkClick r:id="rId10"/>
              </a:rPr>
              <a:t>https://</a:t>
            </a:r>
            <a:r>
              <a:rPr lang="en-IN" sz="2000" dirty="0" smtClean="0">
                <a:hlinkClick r:id="rId10"/>
              </a:rPr>
              <a:t>www.sicara.ai/blog/2018-02-28-naive-bayes-classification-sklearn</a:t>
            </a:r>
            <a:endParaRPr lang="en-IN" sz="2000" dirty="0" smtClean="0"/>
          </a:p>
          <a:p>
            <a:r>
              <a:rPr lang="en-US" sz="1800" dirty="0">
                <a:hlinkClick r:id="rId11"/>
              </a:rPr>
              <a:t>https://programmerbackpack.com/naive-bayes-classifier-tutorial-in-python-and-scikit-learn/#:~:text=The%20sklearn%20library%20contains%20more%20than%20one%20Naive,on%20some%20types%20of%20data%2C%20while%20others%20don%27t</a:t>
            </a:r>
            <a:r>
              <a:rPr lang="en-US" sz="1800" dirty="0" smtClean="0">
                <a:hlinkClick r:id="rId11"/>
              </a:rPr>
              <a:t>.</a:t>
            </a:r>
            <a:endParaRPr lang="en-US" sz="1800" dirty="0" smtClean="0"/>
          </a:p>
          <a:p>
            <a:r>
              <a:rPr lang="en-US" sz="1600" dirty="0">
                <a:hlinkClick r:id="rId12"/>
              </a:rPr>
              <a:t>https://scikit-learn.org/stable/modules/naive_bayes.html</a:t>
            </a:r>
            <a:endParaRPr lang="en-IN" sz="2000" dirty="0" smtClean="0"/>
          </a:p>
          <a:p>
            <a:pPr marL="285750"/>
            <a:endParaRPr lang="en-IN" sz="2000" dirty="0"/>
          </a:p>
          <a:p>
            <a:pPr marL="285750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7" y="457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Webinar and Quiz Schedule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654123"/>
              </p:ext>
            </p:extLst>
          </p:nvPr>
        </p:nvGraphicFramePr>
        <p:xfrm>
          <a:off x="76200" y="2667000"/>
          <a:ext cx="8991600" cy="1752599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1329193"/>
                <a:gridCol w="1329193"/>
                <a:gridCol w="1407381"/>
                <a:gridCol w="1172818"/>
                <a:gridCol w="1251005"/>
                <a:gridCol w="1282810"/>
                <a:gridCol w="1219200"/>
              </a:tblGrid>
              <a:tr h="796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Webinar #1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Webinar #2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Webinar #3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Webinar #4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  <a:latin typeface="Roboto" panose="02000000000000000000" pitchFamily="2" charset="0"/>
                        </a:rPr>
                        <a:t>Quiz-1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  <a:latin typeface="Roboto" panose="02000000000000000000" pitchFamily="2" charset="0"/>
                        </a:rPr>
                        <a:t>Quiz-2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  <a:latin typeface="Roboto" panose="02000000000000000000" pitchFamily="2" charset="0"/>
                        </a:rPr>
                        <a:t>Quiz-3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5596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22/Sep/2020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20/Oct/2020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10/Dec/2020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7/Jan/2021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7/Oct/2020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16/Dec/2020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13/Jan/2021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2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91440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We will cover:</a:t>
            </a:r>
          </a:p>
          <a:p>
            <a:r>
              <a:rPr lang="en-US" dirty="0"/>
              <a:t>Bishop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4.1 Discriminant Functions,(4.1.1, 4.1.2)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4.3 Probabilistic Discriminative Classifiers,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4.3.1, 4.3.2 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Difference between Generative and Discriminative </a:t>
            </a:r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 our next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2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419600"/>
            <a:ext cx="6096000" cy="1143000"/>
          </a:xfrm>
        </p:spPr>
        <p:txBody>
          <a:bodyPr/>
          <a:lstStyle/>
          <a:p>
            <a:r>
              <a:rPr lang="en-US" dirty="0" smtClean="0"/>
              <a:t>Thank you for your time!!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905000"/>
            <a:ext cx="1981200" cy="22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 Hypothesis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 smtClean="0"/>
                  <a:t>Using Bayes theorem, we compute the MAP hypothesis for all probable hypothesis (or all unique class labels)</a:t>
                </a:r>
              </a:p>
              <a:p>
                <a:r>
                  <a:rPr lang="en-GB" sz="2800" dirty="0" smtClean="0"/>
                  <a:t>Identify the best hypothesis describing the data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GB" sz="2800" b="0" dirty="0" smtClean="0"/>
              </a:p>
              <a:p>
                <a:pPr marL="0" indent="0">
                  <a:buNone/>
                </a:pPr>
                <a:r>
                  <a:rPr lang="en-GB" sz="2800" dirty="0" smtClean="0"/>
                  <a:t>			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800" dirty="0" smtClean="0"/>
              </a:p>
              <a:p>
                <a:pPr marL="0" indent="0">
                  <a:buNone/>
                </a:pPr>
                <a:r>
                  <a:rPr lang="en-GB" sz="2800" dirty="0"/>
                  <a:t>	</a:t>
                </a:r>
                <a:r>
                  <a:rPr lang="en-GB" sz="2800" dirty="0" smtClean="0"/>
                  <a:t>		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5867400"/>
            <a:ext cx="3490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H: set of all hypothesis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90542" y="5682822"/>
            <a:ext cx="41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P(D) is independent of h and is same for all hypothesis, therefore </a:t>
            </a:r>
            <a:r>
              <a:rPr lang="en-GB" dirty="0"/>
              <a:t>d</a:t>
            </a:r>
            <a:r>
              <a:rPr lang="en-GB" dirty="0" smtClean="0"/>
              <a:t>ropped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1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800" dirty="0" smtClean="0"/>
                  <a:t>When no prior information is available, all hypothesis are equally likely i.e. p(h</a:t>
                </a:r>
                <a:r>
                  <a:rPr lang="en-GB" sz="2800" baseline="-25000" dirty="0" smtClean="0"/>
                  <a:t>i</a:t>
                </a:r>
                <a:r>
                  <a:rPr lang="en-GB" sz="2800" dirty="0" smtClean="0"/>
                  <a:t>) = p(h</a:t>
                </a:r>
                <a:r>
                  <a:rPr lang="en-GB" sz="2800" baseline="-25000" dirty="0" smtClean="0"/>
                  <a:t>j</a:t>
                </a:r>
                <a:r>
                  <a:rPr lang="en-GB" sz="2800" dirty="0" smtClean="0"/>
                  <a:t>)</a:t>
                </a:r>
              </a:p>
              <a:p>
                <a:pPr lvl="1"/>
                <a:r>
                  <a:rPr lang="en-GB" sz="2400" dirty="0" smtClean="0"/>
                  <a:t>This is also true for a balanced class problem where all the classes are equally likely</a:t>
                </a:r>
              </a:p>
              <a:p>
                <a:pPr lvl="1"/>
                <a:r>
                  <a:rPr lang="en-GB" sz="2400" dirty="0" smtClean="0"/>
                  <a:t>This is known as Uniform prior</a:t>
                </a:r>
              </a:p>
              <a:p>
                <a:pPr lvl="1"/>
                <a:r>
                  <a:rPr lang="en-GB" sz="2400" dirty="0" smtClean="0"/>
                  <a:t>MAP hypothesis further simplifies to: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 smtClean="0"/>
                  <a:t>P(</a:t>
                </a:r>
                <a:r>
                  <a:rPr lang="en-US" dirty="0" err="1" smtClean="0"/>
                  <a:t>D|h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This is called Maximum Likelihood Hypothesis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348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A6C3-9E93-4A9C-ADC3-E5648B4087A5}" type="slidenum">
              <a:rPr lang="en-US" altLang="ko-KR"/>
              <a:pPr/>
              <a:t>9</a:t>
            </a:fld>
            <a:endParaRPr lang="en-US" altLang="ko-KR"/>
          </a:p>
        </p:txBody>
      </p:sp>
      <p:pic>
        <p:nvPicPr>
          <p:cNvPr id="2119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867400"/>
            <a:ext cx="36290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10092"/>
            <a:ext cx="2947988" cy="2299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47" y="105709"/>
            <a:ext cx="7924800" cy="1143000"/>
          </a:xfrm>
        </p:spPr>
        <p:txBody>
          <a:bodyPr/>
          <a:lstStyle/>
          <a:p>
            <a:r>
              <a:rPr lang="en-US" altLang="ko-KR" sz="4000" dirty="0"/>
              <a:t>Learning A Real Valued </a:t>
            </a:r>
            <a:r>
              <a:rPr lang="en-US" altLang="ko-KR" sz="4000" dirty="0" smtClean="0"/>
              <a:t>Function</a:t>
            </a:r>
            <a:endParaRPr lang="en-US" altLang="ko-KR" sz="4000" dirty="0"/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733800"/>
            <a:ext cx="7772400" cy="2819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000"/>
              <a:t>Consider any real-valued target function </a:t>
            </a:r>
            <a:r>
              <a:rPr lang="en-US" altLang="ko-KR" sz="2000" i="1"/>
              <a:t>f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/>
              <a:t>Training examples &lt;</a:t>
            </a:r>
            <a:r>
              <a:rPr lang="en-US" altLang="ko-KR" sz="2000" i="1"/>
              <a:t>x</a:t>
            </a:r>
            <a:r>
              <a:rPr lang="en-US" altLang="ko-KR" sz="2000" i="1" baseline="-25000"/>
              <a:t>i</a:t>
            </a:r>
            <a:r>
              <a:rPr lang="en-US" altLang="ko-KR" sz="2000"/>
              <a:t>, </a:t>
            </a:r>
            <a:r>
              <a:rPr lang="en-US" altLang="ko-KR" sz="2000" i="1"/>
              <a:t>d</a:t>
            </a:r>
            <a:r>
              <a:rPr lang="en-US" altLang="ko-KR" sz="2000" i="1" baseline="-25000"/>
              <a:t>i</a:t>
            </a:r>
            <a:r>
              <a:rPr lang="en-US" altLang="ko-KR" sz="2000"/>
              <a:t>&gt;, where </a:t>
            </a:r>
            <a:r>
              <a:rPr lang="en-US" altLang="ko-KR" sz="2000" i="1"/>
              <a:t>d</a:t>
            </a:r>
            <a:r>
              <a:rPr lang="en-US" altLang="ko-KR" sz="2000" i="1" baseline="-25000"/>
              <a:t>i</a:t>
            </a:r>
            <a:r>
              <a:rPr lang="en-US" altLang="ko-KR" sz="2000"/>
              <a:t> is noisy training value</a:t>
            </a:r>
          </a:p>
          <a:p>
            <a:r>
              <a:rPr lang="en-US" altLang="ko-KR" sz="2000" i="1"/>
              <a:t>d</a:t>
            </a:r>
            <a:r>
              <a:rPr lang="en-US" altLang="ko-KR" sz="2000" i="1" baseline="-25000"/>
              <a:t>i</a:t>
            </a:r>
            <a:r>
              <a:rPr lang="en-US" altLang="ko-KR" sz="2000"/>
              <a:t> = </a:t>
            </a:r>
            <a:r>
              <a:rPr lang="en-US" altLang="ko-KR" sz="2000" i="1"/>
              <a:t>f</a:t>
            </a:r>
            <a:r>
              <a:rPr lang="en-US" altLang="ko-KR" sz="2000"/>
              <a:t>(</a:t>
            </a:r>
            <a:r>
              <a:rPr lang="en-US" altLang="ko-KR" sz="2000" i="1"/>
              <a:t>x</a:t>
            </a:r>
            <a:r>
              <a:rPr lang="en-US" altLang="ko-KR" sz="2000" i="1" baseline="-25000"/>
              <a:t>i</a:t>
            </a:r>
            <a:r>
              <a:rPr lang="en-US" altLang="ko-KR" sz="2000"/>
              <a:t>) + </a:t>
            </a:r>
            <a:r>
              <a:rPr lang="en-US" altLang="ko-KR" sz="2000" i="1"/>
              <a:t>e</a:t>
            </a:r>
            <a:r>
              <a:rPr lang="en-US" altLang="ko-KR" sz="2000" i="1" baseline="-25000"/>
              <a:t>i</a:t>
            </a:r>
            <a:endParaRPr lang="en-US" altLang="ko-KR" sz="2000"/>
          </a:p>
          <a:p>
            <a:r>
              <a:rPr lang="en-US" altLang="ko-KR" sz="2000" i="1"/>
              <a:t>e</a:t>
            </a:r>
            <a:r>
              <a:rPr lang="en-US" altLang="ko-KR" sz="2000" i="1" baseline="-25000"/>
              <a:t>i</a:t>
            </a:r>
            <a:r>
              <a:rPr lang="en-US" altLang="ko-KR" sz="2000"/>
              <a:t> is random variable (noise) drawn independently for each </a:t>
            </a:r>
            <a:r>
              <a:rPr lang="en-US" altLang="ko-KR" sz="2000" i="1"/>
              <a:t>x</a:t>
            </a:r>
            <a:r>
              <a:rPr lang="en-US" altLang="ko-KR" sz="2000" i="1" baseline="-25000"/>
              <a:t>i</a:t>
            </a:r>
            <a:r>
              <a:rPr lang="en-US" altLang="ko-KR" sz="2000"/>
              <a:t> according to some Gaussian distribution with mean=0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/>
              <a:t>Then the maximum likelihood hypothesis </a:t>
            </a:r>
            <a:r>
              <a:rPr lang="en-US" altLang="ko-KR" sz="2000" i="1"/>
              <a:t>h</a:t>
            </a:r>
            <a:r>
              <a:rPr lang="en-US" altLang="ko-KR" sz="2000" i="1" baseline="-25000"/>
              <a:t>ML</a:t>
            </a:r>
            <a:r>
              <a:rPr lang="en-US" altLang="ko-KR" sz="2000"/>
              <a:t> is the one that minimizes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/>
              <a:t>the sum of squared errors: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1055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19100</TotalTime>
  <Words>2489</Words>
  <Application>Microsoft Office PowerPoint</Application>
  <PresentationFormat>On-screen Show (4:3)</PresentationFormat>
  <Paragraphs>627</Paragraphs>
  <Slides>65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93" baseType="lpstr">
      <vt:lpstr>Malgun Gothic</vt:lpstr>
      <vt:lpstr>MS PGothic</vt:lpstr>
      <vt:lpstr>&amp;quot</vt:lpstr>
      <vt:lpstr>-apple-system</vt:lpstr>
      <vt:lpstr>Arial</vt:lpstr>
      <vt:lpstr>AvenirRoman</vt:lpstr>
      <vt:lpstr>Calibri</vt:lpstr>
      <vt:lpstr>Cambria Math</vt:lpstr>
      <vt:lpstr>Courier New</vt:lpstr>
      <vt:lpstr>굴림</vt:lpstr>
      <vt:lpstr>MathJax_Main</vt:lpstr>
      <vt:lpstr>MathJax_Math</vt:lpstr>
      <vt:lpstr>Monotype Sorts</vt:lpstr>
      <vt:lpstr>Open Sans</vt:lpstr>
      <vt:lpstr>Roboto</vt:lpstr>
      <vt:lpstr>Symbol</vt:lpstr>
      <vt:lpstr>Tahoma</vt:lpstr>
      <vt:lpstr>Times New Roman</vt:lpstr>
      <vt:lpstr>Wingdings</vt:lpstr>
      <vt:lpstr>1_Office Theme</vt:lpstr>
      <vt:lpstr>Office Theme</vt:lpstr>
      <vt:lpstr>2_Office Theme</vt:lpstr>
      <vt:lpstr>3_Office Theme</vt:lpstr>
      <vt:lpstr>Worksheet</vt:lpstr>
      <vt:lpstr>Equation</vt:lpstr>
      <vt:lpstr>VISIO</vt:lpstr>
      <vt:lpstr>비트맵 이미지</vt:lpstr>
      <vt:lpstr>Bitmap Image</vt:lpstr>
      <vt:lpstr>Machine Learning DSECL    ZG565</vt:lpstr>
      <vt:lpstr>PowerPoint Presentation</vt:lpstr>
      <vt:lpstr>Session Content</vt:lpstr>
      <vt:lpstr>PowerPoint Presentation</vt:lpstr>
      <vt:lpstr>Bayes Theorem</vt:lpstr>
      <vt:lpstr>Brute Force MAP Hypothesis</vt:lpstr>
      <vt:lpstr>MAP Hypothesis</vt:lpstr>
      <vt:lpstr>Maximum Likelihood estimation</vt:lpstr>
      <vt:lpstr>Learning A Real Valued Function</vt:lpstr>
      <vt:lpstr>Learning A Real Valued Function</vt:lpstr>
      <vt:lpstr>Minimum Description Length Principle</vt:lpstr>
      <vt:lpstr>Minimum Description Length Principle</vt:lpstr>
      <vt:lpstr>PowerPoint Presentation</vt:lpstr>
      <vt:lpstr>Most Probable Classification  of New Instances</vt:lpstr>
      <vt:lpstr>Bayes Optimal Classifier</vt:lpstr>
      <vt:lpstr>Gibbs Classifier</vt:lpstr>
      <vt:lpstr>ML setting</vt:lpstr>
      <vt:lpstr>ML Setting</vt:lpstr>
      <vt:lpstr>PowerPoint Presentation</vt:lpstr>
      <vt:lpstr>Independence</vt:lpstr>
      <vt:lpstr>Conditional Probability</vt:lpstr>
      <vt:lpstr>Chain Rule for Conditional Probability</vt:lpstr>
      <vt:lpstr>Conditional independence</vt:lpstr>
      <vt:lpstr>Applying conditional independence</vt:lpstr>
      <vt:lpstr>Naïve Bayes Independence assumption</vt:lpstr>
      <vt:lpstr>Naïve Bayes classifier</vt:lpstr>
      <vt:lpstr>NAÏVE BAYES CLASSIFIER</vt:lpstr>
      <vt:lpstr>Naïve Bayes Classifier – Example 1</vt:lpstr>
      <vt:lpstr>Naïve Bayes Classifier – Example 2</vt:lpstr>
      <vt:lpstr>PowerPoint Presentation</vt:lpstr>
      <vt:lpstr>PowerPoint Presentation</vt:lpstr>
      <vt:lpstr>PowerPoint Presentation</vt:lpstr>
      <vt:lpstr>Estimate Probabilities from Continuous Data </vt:lpstr>
      <vt:lpstr>Example of Naïve Bayes Classifier</vt:lpstr>
      <vt:lpstr>Issues with Naïve Bayes Classifier</vt:lpstr>
      <vt:lpstr>Issues with Naïve Bayes Classifier</vt:lpstr>
      <vt:lpstr>PowerPoint Presentation</vt:lpstr>
      <vt:lpstr>A Simple Example</vt:lpstr>
      <vt:lpstr>Laplace smoothing</vt:lpstr>
      <vt:lpstr>Apply Laplace Smoothing</vt:lpstr>
      <vt:lpstr>Naïve Bayes Classifier Applications</vt:lpstr>
      <vt:lpstr>Naive Bayes Classifier</vt:lpstr>
      <vt:lpstr>Learning to Classify Text</vt:lpstr>
      <vt:lpstr>Learning to Classify Text (2/4)</vt:lpstr>
      <vt:lpstr>Learning to Classify Text (3/4)</vt:lpstr>
      <vt:lpstr>Learning to Classify Text (4/4)</vt:lpstr>
      <vt:lpstr>Baseline: Bag of Words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Twenty NewsGroups</vt:lpstr>
      <vt:lpstr>PowerPoint Presentation</vt:lpstr>
      <vt:lpstr>Estimating Parameters: Xi  Continuous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Webinar and Quiz Schedule</vt:lpstr>
      <vt:lpstr>PowerPoint Presentation</vt:lpstr>
      <vt:lpstr>Thank you for your time!!</vt:lpstr>
    </vt:vector>
  </TitlesOfParts>
  <Company>State  University of New York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Admin</cp:lastModifiedBy>
  <cp:revision>734</cp:revision>
  <cp:lastPrinted>2019-06-01T07:19:29Z</cp:lastPrinted>
  <dcterms:created xsi:type="dcterms:W3CDTF">2001-10-10T03:11:58Z</dcterms:created>
  <dcterms:modified xsi:type="dcterms:W3CDTF">2020-09-20T10:35:45Z</dcterms:modified>
</cp:coreProperties>
</file>